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image46.jpg" ContentType="image/jpe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6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71" r:id="rId12"/>
    <p:sldId id="270" r:id="rId13"/>
    <p:sldId id="268" r:id="rId14"/>
    <p:sldId id="267" r:id="rId15"/>
    <p:sldId id="272" r:id="rId16"/>
    <p:sldId id="276" r:id="rId17"/>
    <p:sldId id="275" r:id="rId18"/>
    <p:sldId id="274" r:id="rId19"/>
    <p:sldId id="273" r:id="rId20"/>
    <p:sldId id="266" r:id="rId21"/>
    <p:sldId id="277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shish Panda" initials="AP" lastIdx="1" clrIdx="0">
    <p:extLst>
      <p:ext uri="{19B8F6BF-5375-455C-9EA6-DF929625EA0E}">
        <p15:presenceInfo xmlns:p15="http://schemas.microsoft.com/office/powerpoint/2012/main" userId="dfb856684b01782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E7400"/>
    <a:srgbClr val="66FFFF"/>
    <a:srgbClr val="00FF99"/>
    <a:srgbClr val="FFCC99"/>
    <a:srgbClr val="000000"/>
    <a:srgbClr val="FFFF99"/>
    <a:srgbClr val="FFFFFF"/>
    <a:srgbClr val="FEF81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156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48756-F0BC-4CF9-B636-87F1F5E3D427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41351-8028-468D-84FF-7FD0823E9F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7266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48756-F0BC-4CF9-B636-87F1F5E3D427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41351-8028-468D-84FF-7FD0823E9F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3885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48756-F0BC-4CF9-B636-87F1F5E3D427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41351-8028-468D-84FF-7FD0823E9F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6746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48756-F0BC-4CF9-B636-87F1F5E3D427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41351-8028-468D-84FF-7FD0823E9F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9656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48756-F0BC-4CF9-B636-87F1F5E3D427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41351-8028-468D-84FF-7FD0823E9F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0395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48756-F0BC-4CF9-B636-87F1F5E3D427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41351-8028-468D-84FF-7FD0823E9F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5717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48756-F0BC-4CF9-B636-87F1F5E3D427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41351-8028-468D-84FF-7FD0823E9F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92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48756-F0BC-4CF9-B636-87F1F5E3D427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41351-8028-468D-84FF-7FD0823E9F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8733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48756-F0BC-4CF9-B636-87F1F5E3D427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41351-8028-468D-84FF-7FD0823E9F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4220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48756-F0BC-4CF9-B636-87F1F5E3D427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41351-8028-468D-84FF-7FD0823E9F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1860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48756-F0BC-4CF9-B636-87F1F5E3D427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41351-8028-468D-84FF-7FD0823E9F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10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748756-F0BC-4CF9-B636-87F1F5E3D427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641351-8028-468D-84FF-7FD0823E9F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47375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18" Type="http://schemas.openxmlformats.org/officeDocument/2006/relationships/image" Target="../media/image2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17" Type="http://schemas.openxmlformats.org/officeDocument/2006/relationships/image" Target="../media/image23.png"/><Relationship Id="rId2" Type="http://schemas.openxmlformats.org/officeDocument/2006/relationships/image" Target="../media/image8.png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10" Type="http://schemas.openxmlformats.org/officeDocument/2006/relationships/image" Target="../media/image16.png"/><Relationship Id="rId19" Type="http://schemas.openxmlformats.org/officeDocument/2006/relationships/image" Target="../media/image25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jp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jpg"/><Relationship Id="rId5" Type="http://schemas.openxmlformats.org/officeDocument/2006/relationships/image" Target="../media/image31.jpg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hyperlink" Target="https://matplotlib.org/stable/gallery/index.html" TargetMode="External"/><Relationship Id="rId3" Type="http://schemas.openxmlformats.org/officeDocument/2006/relationships/image" Target="../media/image37.jfif"/><Relationship Id="rId7" Type="http://schemas.openxmlformats.org/officeDocument/2006/relationships/image" Target="../media/image40.png"/><Relationship Id="rId12" Type="http://schemas.openxmlformats.org/officeDocument/2006/relationships/hyperlink" Target="https://matplotlib.org/stable/tutorials/introductory/usage.html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11" Type="http://schemas.openxmlformats.org/officeDocument/2006/relationships/hyperlink" Target="https://www.w3schools.com/python/pandas/default.asp" TargetMode="External"/><Relationship Id="rId5" Type="http://schemas.openxmlformats.org/officeDocument/2006/relationships/image" Target="../media/image38.png"/><Relationship Id="rId15" Type="http://schemas.openxmlformats.org/officeDocument/2006/relationships/hyperlink" Target="https://www.tensorflow.org/api_docs/python/tf/keras" TargetMode="External"/><Relationship Id="rId10" Type="http://schemas.openxmlformats.org/officeDocument/2006/relationships/hyperlink" Target="https://www.w3schools.com/python/numpy/numpy_intro.asp" TargetMode="External"/><Relationship Id="rId4" Type="http://schemas.openxmlformats.org/officeDocument/2006/relationships/hyperlink" Target="https://www.hackerrank.com/domains/python?filters%5Bstatus%5D%5B%5D=unsolved&amp;badge_type=python" TargetMode="External"/><Relationship Id="rId9" Type="http://schemas.openxmlformats.org/officeDocument/2006/relationships/image" Target="../media/image42.jpeg"/><Relationship Id="rId14" Type="http://schemas.openxmlformats.org/officeDocument/2006/relationships/hyperlink" Target="https://scikit-learn.org/stable/modules/classes.html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linkedin.com/in/ashishpanda007/" TargetMode="External"/><Relationship Id="rId3" Type="http://schemas.openxmlformats.org/officeDocument/2006/relationships/image" Target="../media/image44.png"/><Relationship Id="rId7" Type="http://schemas.openxmlformats.org/officeDocument/2006/relationships/hyperlink" Target="https://www.kaggle.com/ashishkumarpanda" TargetMode="Externa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Ashindustry007" TargetMode="External"/><Relationship Id="rId5" Type="http://schemas.openxmlformats.org/officeDocument/2006/relationships/image" Target="../media/image46.jpg"/><Relationship Id="rId4" Type="http://schemas.openxmlformats.org/officeDocument/2006/relationships/image" Target="../media/image45.png"/><Relationship Id="rId9" Type="http://schemas.openxmlformats.org/officeDocument/2006/relationships/hyperlink" Target="https://wa.link/snuixy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718D4-1320-4E78-B7AC-07FF9A4518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681053"/>
            <a:ext cx="12192000" cy="2387600"/>
          </a:xfrm>
        </p:spPr>
        <p:txBody>
          <a:bodyPr>
            <a:noAutofit/>
          </a:bodyPr>
          <a:lstStyle/>
          <a:p>
            <a:pPr algn="l"/>
            <a:r>
              <a:rPr lang="en-US" sz="7200" b="1" spc="-150" dirty="0">
                <a:latin typeface="Helvetica" pitchFamily="2" charset="0"/>
                <a:cs typeface="Arial" panose="020B0604020202020204" pitchFamily="34" charset="0"/>
              </a:rPr>
              <a:t>Machine Learning Roadmap</a:t>
            </a:r>
            <a:br>
              <a:rPr lang="en-US" sz="7200" b="1" spc="-150" dirty="0">
                <a:latin typeface="Helvetica" pitchFamily="2" charset="0"/>
                <a:cs typeface="Arial" panose="020B0604020202020204" pitchFamily="34" charset="0"/>
              </a:rPr>
            </a:br>
            <a:r>
              <a:rPr lang="en-US" sz="7200" b="1" spc="-150" dirty="0">
                <a:latin typeface="Helvetica" pitchFamily="2" charset="0"/>
                <a:cs typeface="Arial" panose="020B0604020202020204" pitchFamily="34" charset="0"/>
              </a:rPr>
              <a:t>2021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BA1C77-BB94-46BE-A402-1E5DE86F59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rot="21345211">
            <a:off x="2641599" y="4119860"/>
            <a:ext cx="9144000" cy="1655762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Bradley Hand ITC" panose="03070402050302030203" pitchFamily="66" charset="0"/>
              </a:rPr>
              <a:t>(a machine-learning-</a:t>
            </a:r>
            <a:r>
              <a:rPr lang="en-US" sz="3200" b="1" dirty="0" err="1">
                <a:latin typeface="Bradley Hand ITC" panose="03070402050302030203" pitchFamily="66" charset="0"/>
              </a:rPr>
              <a:t>flavoured</a:t>
            </a:r>
            <a:r>
              <a:rPr lang="en-US" sz="3200" b="1" dirty="0">
                <a:latin typeface="Bradley Hand ITC" panose="03070402050302030203" pitchFamily="66" charset="0"/>
              </a:rPr>
              <a:t>-visual-iterative-living-mind-map/compass)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12A92D-3C59-4E35-9F02-81FE84455BDB}"/>
              </a:ext>
            </a:extLst>
          </p:cNvPr>
          <p:cNvSpPr txBox="1"/>
          <p:nvPr/>
        </p:nvSpPr>
        <p:spPr>
          <a:xfrm>
            <a:off x="10305142" y="5788728"/>
            <a:ext cx="18868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Ink Free" panose="03080402000500000000" pitchFamily="66" charset="0"/>
              </a:rPr>
              <a:t>- Ash</a:t>
            </a:r>
          </a:p>
        </p:txBody>
      </p:sp>
      <p:cxnSp>
        <p:nvCxnSpPr>
          <p:cNvPr id="6" name="Connector: Curved 5">
            <a:extLst>
              <a:ext uri="{FF2B5EF4-FFF2-40B4-BE49-F238E27FC236}">
                <a16:creationId xmlns:a16="http://schemas.microsoft.com/office/drawing/2014/main" id="{B57C2DF0-6869-48D9-A74D-E1484CB52296}"/>
              </a:ext>
            </a:extLst>
          </p:cNvPr>
          <p:cNvCxnSpPr>
            <a:cxnSpLocks/>
          </p:cNvCxnSpPr>
          <p:nvPr/>
        </p:nvCxnSpPr>
        <p:spPr>
          <a:xfrm rot="10800000">
            <a:off x="2119087" y="3783589"/>
            <a:ext cx="1010791" cy="839337"/>
          </a:xfrm>
          <a:prstGeom prst="curvedConnector3">
            <a:avLst>
              <a:gd name="adj1" fmla="val 5718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56563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A0D77-D2CC-457D-B120-BE6BD537D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0" y="365125"/>
            <a:ext cx="10515600" cy="1325563"/>
          </a:xfrm>
        </p:spPr>
        <p:txBody>
          <a:bodyPr/>
          <a:lstStyle/>
          <a:p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What we’re going to cover</a:t>
            </a:r>
            <a:endParaRPr lang="en-IN" b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CE341A-995E-4B6C-9C23-3E9F560E2B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0" y="1690688"/>
            <a:ext cx="11639550" cy="4351338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Machine Learning </a:t>
            </a:r>
            <a:r>
              <a:rPr lang="en-US" b="1" dirty="0">
                <a:solidFill>
                  <a:srgbClr val="92D05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Problems</a:t>
            </a:r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– what does a machine learning problem look like?</a:t>
            </a:r>
          </a:p>
          <a:p>
            <a:pPr>
              <a:buFont typeface="+mj-lt"/>
              <a:buAutoNum type="arabicPeriod"/>
            </a:pPr>
            <a:endParaRPr lang="en-US" sz="9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Machine Learning </a:t>
            </a:r>
            <a:r>
              <a:rPr lang="en-US" b="1" dirty="0">
                <a:solidFill>
                  <a:srgbClr val="92D05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Process</a:t>
            </a:r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– once you’ve found a problem,  what steps might you take to solve it?</a:t>
            </a:r>
          </a:p>
          <a:p>
            <a:pPr marL="514350" indent="-514350">
              <a:buFont typeface="+mj-lt"/>
              <a:buAutoNum type="arabicPeriod"/>
            </a:pPr>
            <a:endParaRPr lang="en-US" sz="9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Machine Learning </a:t>
            </a:r>
            <a:r>
              <a:rPr lang="en-US" b="1" dirty="0">
                <a:solidFill>
                  <a:srgbClr val="92D05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Tools 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– what should you use to build your solution?</a:t>
            </a:r>
          </a:p>
          <a:p>
            <a:pPr marL="514350" indent="-514350">
              <a:buFont typeface="+mj-lt"/>
              <a:buAutoNum type="arabicPeriod"/>
            </a:pPr>
            <a:endParaRPr lang="en-US" sz="9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Machine Learning </a:t>
            </a:r>
            <a:r>
              <a:rPr lang="en-US" b="1" dirty="0">
                <a:solidFill>
                  <a:srgbClr val="92D05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Mathematics</a:t>
            </a:r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– what exactly is happening under the hood?</a:t>
            </a:r>
          </a:p>
          <a:p>
            <a:pPr marL="514350" indent="-514350">
              <a:buFont typeface="+mj-lt"/>
              <a:buAutoNum type="arabicPeriod"/>
            </a:pPr>
            <a:endParaRPr lang="en-US" sz="9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Machine Learning </a:t>
            </a:r>
            <a:r>
              <a:rPr lang="en-US" b="1" dirty="0">
                <a:solidFill>
                  <a:srgbClr val="92D05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Resources 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– okay, this is cool, how can I learn all of this?</a:t>
            </a:r>
            <a:endParaRPr lang="en-IN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8B27E7-2FC4-4D4E-A014-D4140A891CD4}"/>
              </a:ext>
            </a:extLst>
          </p:cNvPr>
          <p:cNvSpPr txBox="1"/>
          <p:nvPr/>
        </p:nvSpPr>
        <p:spPr>
          <a:xfrm rot="20877052">
            <a:off x="7488507" y="611204"/>
            <a:ext cx="24193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Bradley Hand ITC" panose="03070402050302030203" pitchFamily="66" charset="0"/>
              </a:rPr>
              <a:t>(broadly)</a:t>
            </a:r>
            <a:endParaRPr lang="en-IN" sz="3200" dirty="0">
              <a:latin typeface="Bradley Hand ITC" panose="03070402050302030203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37383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EB705B5-D5D8-47C3-BD8E-5601A8D7B52C}"/>
              </a:ext>
            </a:extLst>
          </p:cNvPr>
          <p:cNvSpPr txBox="1"/>
          <p:nvPr/>
        </p:nvSpPr>
        <p:spPr>
          <a:xfrm>
            <a:off x="3048000" y="2460786"/>
            <a:ext cx="6096000" cy="1936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5715" algn="ctr">
              <a:lnSpc>
                <a:spcPct val="100000"/>
              </a:lnSpc>
              <a:spcBef>
                <a:spcPts val="3065"/>
              </a:spcBef>
            </a:pPr>
            <a:r>
              <a:rPr lang="en-IN" sz="9600" b="1" spc="-400" dirty="0">
                <a:latin typeface="Helvetica" panose="020B0604020202020204" pitchFamily="34" charset="0"/>
                <a:cs typeface="Helvetica" panose="020B0604020202020204" pitchFamily="34" charset="0"/>
              </a:rPr>
              <a:t>Ready?</a:t>
            </a:r>
            <a:endParaRPr lang="en-IN" sz="9600" b="1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12065" algn="ctr">
              <a:lnSpc>
                <a:spcPct val="100000"/>
              </a:lnSpc>
              <a:spcBef>
                <a:spcPts val="685"/>
              </a:spcBef>
            </a:pPr>
            <a:r>
              <a:rPr lang="en-IN" sz="1800" b="1" spc="-70" dirty="0">
                <a:latin typeface="Helvetica" panose="020B0604020202020204" pitchFamily="34" charset="0"/>
                <a:cs typeface="Helvetica" panose="020B0604020202020204" pitchFamily="34" charset="0"/>
              </a:rPr>
              <a:t>Okay, </a:t>
            </a:r>
            <a:r>
              <a:rPr lang="en-IN" sz="1800" b="1" spc="10" dirty="0">
                <a:latin typeface="Helvetica" panose="020B0604020202020204" pitchFamily="34" charset="0"/>
                <a:cs typeface="Helvetica" panose="020B0604020202020204" pitchFamily="34" charset="0"/>
              </a:rPr>
              <a:t>let’s</a:t>
            </a:r>
            <a:r>
              <a:rPr lang="en-IN" sz="1800" b="1" spc="8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IN" sz="1800" b="1" spc="70" dirty="0">
                <a:latin typeface="Helvetica" panose="020B0604020202020204" pitchFamily="34" charset="0"/>
                <a:cs typeface="Helvetica" panose="020B0604020202020204" pitchFamily="34" charset="0"/>
              </a:rPr>
              <a:t>go.</a:t>
            </a:r>
            <a:endParaRPr lang="en-IN" b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55415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315169-E3B3-472B-A3F6-9D13D95CA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1. Machine Learning Problems</a:t>
            </a:r>
            <a:endParaRPr lang="en-IN" b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4689FB-3189-4B73-9399-0E4E5E1084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72" y="2053699"/>
            <a:ext cx="9445627" cy="3223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4395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FAB7EC-DFAF-4425-8103-6E6622933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Categories of Learning</a:t>
            </a:r>
            <a:endParaRPr lang="en-IN" b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AEE36C-DF0D-44D1-B6EF-A7611EB64C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428" y="2124473"/>
            <a:ext cx="2272666" cy="26090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E3D7BCD-FDCC-4B45-BE03-7453B1132E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1212" y="2122114"/>
            <a:ext cx="2272666" cy="26137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5C29DED-27E3-4C21-B51C-484DBED201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3763" y="2119753"/>
            <a:ext cx="2612026" cy="26161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4F2D313-85B3-48AD-95F7-165A336054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55674" y="2121500"/>
            <a:ext cx="2612026" cy="261202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2C18F51-628E-4E0C-BADA-7D87A04CF75A}"/>
              </a:ext>
            </a:extLst>
          </p:cNvPr>
          <p:cNvSpPr txBox="1"/>
          <p:nvPr/>
        </p:nvSpPr>
        <p:spPr>
          <a:xfrm>
            <a:off x="555428" y="5033961"/>
            <a:ext cx="22726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Helvetica" panose="020B0604020202020204" pitchFamily="34" charset="0"/>
                <a:cs typeface="Helvetica" panose="020B0604020202020204" pitchFamily="34" charset="0"/>
              </a:rPr>
              <a:t>Supervised Learning</a:t>
            </a:r>
            <a:endParaRPr lang="en-IN" sz="2400" b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0124C4-9956-4CFE-BE24-8F943B565975}"/>
              </a:ext>
            </a:extLst>
          </p:cNvPr>
          <p:cNvSpPr txBox="1"/>
          <p:nvPr/>
        </p:nvSpPr>
        <p:spPr>
          <a:xfrm>
            <a:off x="3371212" y="5033961"/>
            <a:ext cx="22726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Helvetica" panose="020B0604020202020204" pitchFamily="34" charset="0"/>
                <a:cs typeface="Helvetica" panose="020B0604020202020204" pitchFamily="34" charset="0"/>
              </a:rPr>
              <a:t>Unsupervised Learning</a:t>
            </a:r>
            <a:endParaRPr lang="en-IN" sz="2400" b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1FB1DBB-4937-4BAA-81E1-80D7FFD98049}"/>
              </a:ext>
            </a:extLst>
          </p:cNvPr>
          <p:cNvSpPr txBox="1"/>
          <p:nvPr/>
        </p:nvSpPr>
        <p:spPr>
          <a:xfrm>
            <a:off x="6186996" y="5033961"/>
            <a:ext cx="22726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Helvetica" panose="020B0604020202020204" pitchFamily="34" charset="0"/>
                <a:cs typeface="Helvetica" panose="020B0604020202020204" pitchFamily="34" charset="0"/>
              </a:rPr>
              <a:t>Transfer Learning</a:t>
            </a:r>
            <a:endParaRPr lang="en-IN" sz="2400" b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ABCFA0A-C0C0-488A-8B07-3C5550C9B84C}"/>
              </a:ext>
            </a:extLst>
          </p:cNvPr>
          <p:cNvSpPr txBox="1"/>
          <p:nvPr/>
        </p:nvSpPr>
        <p:spPr>
          <a:xfrm>
            <a:off x="9086177" y="5038722"/>
            <a:ext cx="23510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Helvetica" panose="020B0604020202020204" pitchFamily="34" charset="0"/>
                <a:cs typeface="Helvetica" panose="020B0604020202020204" pitchFamily="34" charset="0"/>
              </a:rPr>
              <a:t>Reinforcement Learning</a:t>
            </a:r>
            <a:endParaRPr lang="en-IN" sz="2400" b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22313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E50C32-73A2-420D-BC30-1B3E1C4B7E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Problem Domains</a:t>
            </a:r>
            <a:endParaRPr lang="en-IN" b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4" name="object 5">
            <a:extLst>
              <a:ext uri="{FF2B5EF4-FFF2-40B4-BE49-F238E27FC236}">
                <a16:creationId xmlns:a16="http://schemas.microsoft.com/office/drawing/2014/main" id="{EF8A3F74-FE3D-4105-A44C-6D283BC2BEDD}"/>
              </a:ext>
            </a:extLst>
          </p:cNvPr>
          <p:cNvGrpSpPr/>
          <p:nvPr/>
        </p:nvGrpSpPr>
        <p:grpSpPr>
          <a:xfrm>
            <a:off x="358463" y="2767036"/>
            <a:ext cx="2173932" cy="2173932"/>
            <a:chOff x="709422" y="3725404"/>
            <a:chExt cx="3683635" cy="3683635"/>
          </a:xfrm>
        </p:grpSpPr>
        <p:sp>
          <p:nvSpPr>
            <p:cNvPr id="5" name="object 6">
              <a:extLst>
                <a:ext uri="{FF2B5EF4-FFF2-40B4-BE49-F238E27FC236}">
                  <a16:creationId xmlns:a16="http://schemas.microsoft.com/office/drawing/2014/main" id="{5E661ED1-D98A-492A-8EB7-7E21CCCB2966}"/>
                </a:ext>
              </a:extLst>
            </p:cNvPr>
            <p:cNvSpPr/>
            <p:nvPr/>
          </p:nvSpPr>
          <p:spPr>
            <a:xfrm>
              <a:off x="2690232" y="4778294"/>
              <a:ext cx="1097915" cy="1577340"/>
            </a:xfrm>
            <a:custGeom>
              <a:avLst/>
              <a:gdLst/>
              <a:ahLst/>
              <a:cxnLst/>
              <a:rect l="l" t="t" r="r" b="b"/>
              <a:pathLst>
                <a:path w="1097914" h="1577339">
                  <a:moveTo>
                    <a:pt x="1097484" y="0"/>
                  </a:moveTo>
                  <a:lnTo>
                    <a:pt x="0" y="0"/>
                  </a:lnTo>
                  <a:lnTo>
                    <a:pt x="0" y="1577292"/>
                  </a:lnTo>
                  <a:lnTo>
                    <a:pt x="1097484" y="1577292"/>
                  </a:lnTo>
                  <a:lnTo>
                    <a:pt x="1097484" y="0"/>
                  </a:lnTo>
                  <a:close/>
                </a:path>
              </a:pathLst>
            </a:custGeom>
            <a:solidFill>
              <a:srgbClr val="FF96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7">
              <a:extLst>
                <a:ext uri="{FF2B5EF4-FFF2-40B4-BE49-F238E27FC236}">
                  <a16:creationId xmlns:a16="http://schemas.microsoft.com/office/drawing/2014/main" id="{DF722C3A-949A-4695-866D-746E7D1DE7E1}"/>
                </a:ext>
              </a:extLst>
            </p:cNvPr>
            <p:cNvSpPr/>
            <p:nvPr/>
          </p:nvSpPr>
          <p:spPr>
            <a:xfrm>
              <a:off x="1341561" y="4778294"/>
              <a:ext cx="1097915" cy="1577340"/>
            </a:xfrm>
            <a:custGeom>
              <a:avLst/>
              <a:gdLst/>
              <a:ahLst/>
              <a:cxnLst/>
              <a:rect l="l" t="t" r="r" b="b"/>
              <a:pathLst>
                <a:path w="1097914" h="1577339">
                  <a:moveTo>
                    <a:pt x="1097484" y="0"/>
                  </a:moveTo>
                  <a:lnTo>
                    <a:pt x="0" y="0"/>
                  </a:lnTo>
                  <a:lnTo>
                    <a:pt x="0" y="1577292"/>
                  </a:lnTo>
                  <a:lnTo>
                    <a:pt x="1097484" y="1577292"/>
                  </a:lnTo>
                  <a:lnTo>
                    <a:pt x="1097484" y="0"/>
                  </a:lnTo>
                  <a:close/>
                </a:path>
              </a:pathLst>
            </a:custGeom>
            <a:solidFill>
              <a:srgbClr val="88FA4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8">
              <a:extLst>
                <a:ext uri="{FF2B5EF4-FFF2-40B4-BE49-F238E27FC236}">
                  <a16:creationId xmlns:a16="http://schemas.microsoft.com/office/drawing/2014/main" id="{B3301C9C-4FBF-4D51-B5D4-8124BE3AD390}"/>
                </a:ext>
              </a:extLst>
            </p:cNvPr>
            <p:cNvSpPr/>
            <p:nvPr/>
          </p:nvSpPr>
          <p:spPr>
            <a:xfrm>
              <a:off x="709422" y="3725404"/>
              <a:ext cx="3683050" cy="368305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11">
            <a:extLst>
              <a:ext uri="{FF2B5EF4-FFF2-40B4-BE49-F238E27FC236}">
                <a16:creationId xmlns:a16="http://schemas.microsoft.com/office/drawing/2014/main" id="{90571543-7B2B-4B7B-BCE4-EA4A44F4F3EA}"/>
              </a:ext>
            </a:extLst>
          </p:cNvPr>
          <p:cNvSpPr/>
          <p:nvPr/>
        </p:nvSpPr>
        <p:spPr>
          <a:xfrm>
            <a:off x="2464487" y="2423518"/>
            <a:ext cx="2678725" cy="286062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" name="object 13">
            <a:extLst>
              <a:ext uri="{FF2B5EF4-FFF2-40B4-BE49-F238E27FC236}">
                <a16:creationId xmlns:a16="http://schemas.microsoft.com/office/drawing/2014/main" id="{21F23BBB-580A-4DC5-96B7-4B8FDF83345C}"/>
              </a:ext>
            </a:extLst>
          </p:cNvPr>
          <p:cNvGrpSpPr/>
          <p:nvPr/>
        </p:nvGrpSpPr>
        <p:grpSpPr>
          <a:xfrm>
            <a:off x="5117545" y="2781946"/>
            <a:ext cx="2126468" cy="1991100"/>
            <a:chOff x="9857312" y="4270823"/>
            <a:chExt cx="2983865" cy="2979420"/>
          </a:xfrm>
        </p:grpSpPr>
        <p:sp>
          <p:nvSpPr>
            <p:cNvPr id="10" name="object 14">
              <a:extLst>
                <a:ext uri="{FF2B5EF4-FFF2-40B4-BE49-F238E27FC236}">
                  <a16:creationId xmlns:a16="http://schemas.microsoft.com/office/drawing/2014/main" id="{C38DA810-81F7-4D12-B73D-49E4FB216563}"/>
                </a:ext>
              </a:extLst>
            </p:cNvPr>
            <p:cNvSpPr/>
            <p:nvPr/>
          </p:nvSpPr>
          <p:spPr>
            <a:xfrm>
              <a:off x="9873018" y="4270823"/>
              <a:ext cx="0" cy="2976880"/>
            </a:xfrm>
            <a:custGeom>
              <a:avLst/>
              <a:gdLst/>
              <a:ahLst/>
              <a:cxnLst/>
              <a:rect l="l" t="t" r="r" b="b"/>
              <a:pathLst>
                <a:path h="2976879">
                  <a:moveTo>
                    <a:pt x="0" y="2976328"/>
                  </a:moveTo>
                  <a:lnTo>
                    <a:pt x="0" y="0"/>
                  </a:lnTo>
                </a:path>
              </a:pathLst>
            </a:custGeom>
            <a:ln w="314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5">
              <a:extLst>
                <a:ext uri="{FF2B5EF4-FFF2-40B4-BE49-F238E27FC236}">
                  <a16:creationId xmlns:a16="http://schemas.microsoft.com/office/drawing/2014/main" id="{DF903E82-D342-4901-9075-81979315494F}"/>
                </a:ext>
              </a:extLst>
            </p:cNvPr>
            <p:cNvSpPr/>
            <p:nvPr/>
          </p:nvSpPr>
          <p:spPr>
            <a:xfrm>
              <a:off x="9864537" y="7234125"/>
              <a:ext cx="2976880" cy="0"/>
            </a:xfrm>
            <a:custGeom>
              <a:avLst/>
              <a:gdLst/>
              <a:ahLst/>
              <a:cxnLst/>
              <a:rect l="l" t="t" r="r" b="b"/>
              <a:pathLst>
                <a:path w="2976879">
                  <a:moveTo>
                    <a:pt x="2976328" y="0"/>
                  </a:moveTo>
                  <a:lnTo>
                    <a:pt x="0" y="0"/>
                  </a:lnTo>
                </a:path>
              </a:pathLst>
            </a:custGeom>
            <a:ln w="314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6">
              <a:extLst>
                <a:ext uri="{FF2B5EF4-FFF2-40B4-BE49-F238E27FC236}">
                  <a16:creationId xmlns:a16="http://schemas.microsoft.com/office/drawing/2014/main" id="{53BB112E-2DB8-4F8D-BF28-50536E88C3A2}"/>
                </a:ext>
              </a:extLst>
            </p:cNvPr>
            <p:cNvSpPr/>
            <p:nvPr/>
          </p:nvSpPr>
          <p:spPr>
            <a:xfrm>
              <a:off x="10291848" y="4432475"/>
              <a:ext cx="209436" cy="209823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7">
              <a:extLst>
                <a:ext uri="{FF2B5EF4-FFF2-40B4-BE49-F238E27FC236}">
                  <a16:creationId xmlns:a16="http://schemas.microsoft.com/office/drawing/2014/main" id="{4B58B74B-FD63-490D-9D61-C77F2D050CBA}"/>
                </a:ext>
              </a:extLst>
            </p:cNvPr>
            <p:cNvSpPr/>
            <p:nvPr/>
          </p:nvSpPr>
          <p:spPr>
            <a:xfrm>
              <a:off x="10647816" y="4672645"/>
              <a:ext cx="209470" cy="209823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8">
              <a:extLst>
                <a:ext uri="{FF2B5EF4-FFF2-40B4-BE49-F238E27FC236}">
                  <a16:creationId xmlns:a16="http://schemas.microsoft.com/office/drawing/2014/main" id="{FD2E1357-B702-44F2-8343-55D7ED3CE883}"/>
                </a:ext>
              </a:extLst>
            </p:cNvPr>
            <p:cNvSpPr/>
            <p:nvPr/>
          </p:nvSpPr>
          <p:spPr>
            <a:xfrm>
              <a:off x="10904432" y="4432475"/>
              <a:ext cx="209391" cy="209823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9">
              <a:extLst>
                <a:ext uri="{FF2B5EF4-FFF2-40B4-BE49-F238E27FC236}">
                  <a16:creationId xmlns:a16="http://schemas.microsoft.com/office/drawing/2014/main" id="{F57C38D8-0E20-4063-87E8-99CDA2EF089B}"/>
                </a:ext>
              </a:extLst>
            </p:cNvPr>
            <p:cNvSpPr/>
            <p:nvPr/>
          </p:nvSpPr>
          <p:spPr>
            <a:xfrm>
              <a:off x="10389581" y="5144495"/>
              <a:ext cx="209415" cy="209823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20">
              <a:extLst>
                <a:ext uri="{FF2B5EF4-FFF2-40B4-BE49-F238E27FC236}">
                  <a16:creationId xmlns:a16="http://schemas.microsoft.com/office/drawing/2014/main" id="{F3A3EA20-DA74-49AF-87AE-1B951FD1B9D5}"/>
                </a:ext>
              </a:extLst>
            </p:cNvPr>
            <p:cNvSpPr/>
            <p:nvPr/>
          </p:nvSpPr>
          <p:spPr>
            <a:xfrm>
              <a:off x="10982963" y="5027116"/>
              <a:ext cx="209391" cy="209831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21">
              <a:extLst>
                <a:ext uri="{FF2B5EF4-FFF2-40B4-BE49-F238E27FC236}">
                  <a16:creationId xmlns:a16="http://schemas.microsoft.com/office/drawing/2014/main" id="{9D4721B3-4EDF-4BC7-B0E8-7712F55175E8}"/>
                </a:ext>
              </a:extLst>
            </p:cNvPr>
            <p:cNvSpPr/>
            <p:nvPr/>
          </p:nvSpPr>
          <p:spPr>
            <a:xfrm>
              <a:off x="12162639" y="5144495"/>
              <a:ext cx="209470" cy="209823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22">
              <a:extLst>
                <a:ext uri="{FF2B5EF4-FFF2-40B4-BE49-F238E27FC236}">
                  <a16:creationId xmlns:a16="http://schemas.microsoft.com/office/drawing/2014/main" id="{BAF9FB3A-D35A-4236-99FA-0E674BC76AD7}"/>
                </a:ext>
              </a:extLst>
            </p:cNvPr>
            <p:cNvSpPr/>
            <p:nvPr/>
          </p:nvSpPr>
          <p:spPr>
            <a:xfrm>
              <a:off x="11115551" y="4672645"/>
              <a:ext cx="209470" cy="209823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23">
              <a:extLst>
                <a:ext uri="{FF2B5EF4-FFF2-40B4-BE49-F238E27FC236}">
                  <a16:creationId xmlns:a16="http://schemas.microsoft.com/office/drawing/2014/main" id="{A3E26B32-C985-4D3F-B244-82B02C5D7C82}"/>
                </a:ext>
              </a:extLst>
            </p:cNvPr>
            <p:cNvSpPr/>
            <p:nvPr/>
          </p:nvSpPr>
          <p:spPr>
            <a:xfrm>
              <a:off x="10291848" y="4788485"/>
              <a:ext cx="209436" cy="209823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4">
              <a:extLst>
                <a:ext uri="{FF2B5EF4-FFF2-40B4-BE49-F238E27FC236}">
                  <a16:creationId xmlns:a16="http://schemas.microsoft.com/office/drawing/2014/main" id="{71F81175-EF16-4ACC-A3FA-C327484925E0}"/>
                </a:ext>
              </a:extLst>
            </p:cNvPr>
            <p:cNvSpPr/>
            <p:nvPr/>
          </p:nvSpPr>
          <p:spPr>
            <a:xfrm>
              <a:off x="12358105" y="4672645"/>
              <a:ext cx="209417" cy="209823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5">
              <a:extLst>
                <a:ext uri="{FF2B5EF4-FFF2-40B4-BE49-F238E27FC236}">
                  <a16:creationId xmlns:a16="http://schemas.microsoft.com/office/drawing/2014/main" id="{0B533FBA-42C8-43A5-8179-3538A2A78FA9}"/>
                </a:ext>
              </a:extLst>
            </p:cNvPr>
            <p:cNvSpPr/>
            <p:nvPr/>
          </p:nvSpPr>
          <p:spPr>
            <a:xfrm>
              <a:off x="10389581" y="6366102"/>
              <a:ext cx="209415" cy="209820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6">
              <a:extLst>
                <a:ext uri="{FF2B5EF4-FFF2-40B4-BE49-F238E27FC236}">
                  <a16:creationId xmlns:a16="http://schemas.microsoft.com/office/drawing/2014/main" id="{C8A54417-E36E-493C-8043-6E313A921258}"/>
                </a:ext>
              </a:extLst>
            </p:cNvPr>
            <p:cNvSpPr/>
            <p:nvPr/>
          </p:nvSpPr>
          <p:spPr>
            <a:xfrm>
              <a:off x="11415725" y="4732641"/>
              <a:ext cx="209417" cy="209823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7">
              <a:extLst>
                <a:ext uri="{FF2B5EF4-FFF2-40B4-BE49-F238E27FC236}">
                  <a16:creationId xmlns:a16="http://schemas.microsoft.com/office/drawing/2014/main" id="{79C63EBF-24AC-4287-8B13-C08B0A22F0B0}"/>
                </a:ext>
              </a:extLst>
            </p:cNvPr>
            <p:cNvSpPr/>
            <p:nvPr/>
          </p:nvSpPr>
          <p:spPr>
            <a:xfrm>
              <a:off x="12077485" y="4863875"/>
              <a:ext cx="209417" cy="209823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8">
              <a:extLst>
                <a:ext uri="{FF2B5EF4-FFF2-40B4-BE49-F238E27FC236}">
                  <a16:creationId xmlns:a16="http://schemas.microsoft.com/office/drawing/2014/main" id="{7035535E-BBE7-40F2-B846-93DEFADFBEB7}"/>
                </a:ext>
              </a:extLst>
            </p:cNvPr>
            <p:cNvSpPr/>
            <p:nvPr/>
          </p:nvSpPr>
          <p:spPr>
            <a:xfrm>
              <a:off x="12002095" y="6221446"/>
              <a:ext cx="209417" cy="209820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9">
              <a:extLst>
                <a:ext uri="{FF2B5EF4-FFF2-40B4-BE49-F238E27FC236}">
                  <a16:creationId xmlns:a16="http://schemas.microsoft.com/office/drawing/2014/main" id="{CC20E4C0-2D50-4E3E-B532-8E6458FF84D5}"/>
                </a:ext>
              </a:extLst>
            </p:cNvPr>
            <p:cNvSpPr/>
            <p:nvPr/>
          </p:nvSpPr>
          <p:spPr>
            <a:xfrm>
              <a:off x="12448887" y="6221446"/>
              <a:ext cx="209391" cy="209820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30">
              <a:extLst>
                <a:ext uri="{FF2B5EF4-FFF2-40B4-BE49-F238E27FC236}">
                  <a16:creationId xmlns:a16="http://schemas.microsoft.com/office/drawing/2014/main" id="{92A72609-2A77-4D66-ABE8-CC8A38308109}"/>
                </a:ext>
              </a:extLst>
            </p:cNvPr>
            <p:cNvSpPr/>
            <p:nvPr/>
          </p:nvSpPr>
          <p:spPr>
            <a:xfrm>
              <a:off x="10494287" y="6003453"/>
              <a:ext cx="209417" cy="209820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31">
              <a:extLst>
                <a:ext uri="{FF2B5EF4-FFF2-40B4-BE49-F238E27FC236}">
                  <a16:creationId xmlns:a16="http://schemas.microsoft.com/office/drawing/2014/main" id="{20A03B9F-E6AC-47A4-93BA-6CD447C1845D}"/>
                </a:ext>
              </a:extLst>
            </p:cNvPr>
            <p:cNvSpPr/>
            <p:nvPr/>
          </p:nvSpPr>
          <p:spPr>
            <a:xfrm>
              <a:off x="10840690" y="6310250"/>
              <a:ext cx="209470" cy="209831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32">
              <a:extLst>
                <a:ext uri="{FF2B5EF4-FFF2-40B4-BE49-F238E27FC236}">
                  <a16:creationId xmlns:a16="http://schemas.microsoft.com/office/drawing/2014/main" id="{30DDCB39-74AE-4A0C-B6C6-22E45FC00884}"/>
                </a:ext>
              </a:extLst>
            </p:cNvPr>
            <p:cNvSpPr/>
            <p:nvPr/>
          </p:nvSpPr>
          <p:spPr>
            <a:xfrm>
              <a:off x="12274338" y="6631361"/>
              <a:ext cx="209417" cy="209823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33">
              <a:extLst>
                <a:ext uri="{FF2B5EF4-FFF2-40B4-BE49-F238E27FC236}">
                  <a16:creationId xmlns:a16="http://schemas.microsoft.com/office/drawing/2014/main" id="{2141AA53-E5F3-4037-8C90-AF38341B4FBE}"/>
                </a:ext>
              </a:extLst>
            </p:cNvPr>
            <p:cNvSpPr/>
            <p:nvPr/>
          </p:nvSpPr>
          <p:spPr>
            <a:xfrm>
              <a:off x="12274338" y="5919131"/>
              <a:ext cx="209417" cy="209831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4">
              <a:extLst>
                <a:ext uri="{FF2B5EF4-FFF2-40B4-BE49-F238E27FC236}">
                  <a16:creationId xmlns:a16="http://schemas.microsoft.com/office/drawing/2014/main" id="{D2796626-B2C8-486E-B9B7-80C8C15B75A6}"/>
                </a:ext>
              </a:extLst>
            </p:cNvPr>
            <p:cNvSpPr/>
            <p:nvPr/>
          </p:nvSpPr>
          <p:spPr>
            <a:xfrm>
              <a:off x="12358105" y="4379115"/>
              <a:ext cx="209417" cy="209831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aphicFrame>
        <p:nvGraphicFramePr>
          <p:cNvPr id="53" name="object 39">
            <a:extLst>
              <a:ext uri="{FF2B5EF4-FFF2-40B4-BE49-F238E27FC236}">
                <a16:creationId xmlns:a16="http://schemas.microsoft.com/office/drawing/2014/main" id="{7CE11B8F-7C62-4D73-AA4C-7E4743642D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5533187"/>
              </p:ext>
            </p:extLst>
          </p:nvPr>
        </p:nvGraphicFramePr>
        <p:xfrm>
          <a:off x="7810817" y="2765275"/>
          <a:ext cx="4067963" cy="195097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135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35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1359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070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4648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4819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65"/>
                        </a:spcBef>
                      </a:pPr>
                      <a:r>
                        <a:rPr sz="1200" b="1" spc="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ID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122274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65"/>
                        </a:spcBef>
                      </a:pPr>
                      <a:r>
                        <a:rPr sz="1200" b="1" spc="-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Weight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122274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65"/>
                        </a:spcBef>
                      </a:pPr>
                      <a:r>
                        <a:rPr sz="1200" b="1" spc="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Heartrate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122274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65"/>
                        </a:spcBef>
                      </a:pPr>
                      <a:r>
                        <a:rPr sz="1200" b="1" spc="-1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Age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122274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86360" marR="78740" indent="179705" algn="l">
                        <a:lnSpc>
                          <a:spcPct val="104099"/>
                        </a:lnSpc>
                        <a:spcBef>
                          <a:spcPts val="375"/>
                        </a:spcBef>
                      </a:pPr>
                      <a:r>
                        <a:rPr sz="1200" b="1" spc="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Heart  </a:t>
                      </a:r>
                      <a:r>
                        <a:rPr sz="12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Disease?</a:t>
                      </a:r>
                      <a:endParaRPr sz="1200" dirty="0">
                        <a:latin typeface="Arial"/>
                        <a:cs typeface="Arial"/>
                      </a:endParaRPr>
                    </a:p>
                  </a:txBody>
                  <a:tcPr marL="0" marR="0" marT="33592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744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14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100327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1400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76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100327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1400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54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100327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1400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55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100327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469265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14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100327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744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14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100327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1400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81</a:t>
                      </a:r>
                      <a:endParaRPr sz="1400" dirty="0">
                        <a:latin typeface="Arial"/>
                        <a:cs typeface="Arial"/>
                      </a:endParaRPr>
                    </a:p>
                  </a:txBody>
                  <a:tcPr marL="0" marR="0" marT="100327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1400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42</a:t>
                      </a:r>
                      <a:endParaRPr sz="1400" dirty="0">
                        <a:latin typeface="Arial"/>
                        <a:cs typeface="Arial"/>
                      </a:endParaRPr>
                    </a:p>
                  </a:txBody>
                  <a:tcPr marL="0" marR="0" marT="100327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1400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34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100327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469265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14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100327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745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14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2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100327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1400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90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100327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1400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70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100327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1400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47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100327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469265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14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100327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744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14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3</a:t>
                      </a:r>
                      <a:endParaRPr sz="1400" dirty="0">
                        <a:latin typeface="Arial"/>
                        <a:cs typeface="Arial"/>
                      </a:endParaRPr>
                    </a:p>
                  </a:txBody>
                  <a:tcPr marL="0" marR="0" marT="100327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1400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67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100327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1400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100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100327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1400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79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100327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469265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14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1400" dirty="0">
                        <a:latin typeface="Arial"/>
                        <a:cs typeface="Arial"/>
                      </a:endParaRPr>
                    </a:p>
                  </a:txBody>
                  <a:tcPr marL="0" marR="0" marT="100327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4" name="TextBox 53">
            <a:extLst>
              <a:ext uri="{FF2B5EF4-FFF2-40B4-BE49-F238E27FC236}">
                <a16:creationId xmlns:a16="http://schemas.microsoft.com/office/drawing/2014/main" id="{71BEE880-44D3-4C56-9A62-8A4EF871EFFF}"/>
              </a:ext>
            </a:extLst>
          </p:cNvPr>
          <p:cNvSpPr txBox="1"/>
          <p:nvPr/>
        </p:nvSpPr>
        <p:spPr>
          <a:xfrm>
            <a:off x="9531742" y="2456813"/>
            <a:ext cx="13448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cs typeface="Helvetica" panose="020B0604020202020204" pitchFamily="34" charset="0"/>
              </a:rPr>
              <a:t>(most important)</a:t>
            </a:r>
            <a:endParaRPr lang="en-IN" sz="1200" b="1" dirty="0">
              <a:cs typeface="Helvetica" panose="020B0604020202020204" pitchFamily="34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3632133-DFC9-4C73-ACBE-0D8DFE3BF800}"/>
              </a:ext>
            </a:extLst>
          </p:cNvPr>
          <p:cNvSpPr txBox="1"/>
          <p:nvPr/>
        </p:nvSpPr>
        <p:spPr>
          <a:xfrm>
            <a:off x="8566486" y="2454151"/>
            <a:ext cx="9010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cs typeface="Helvetica" panose="020B0604020202020204" pitchFamily="34" charset="0"/>
              </a:rPr>
              <a:t>(dropped)</a:t>
            </a:r>
            <a:endParaRPr lang="en-IN" sz="1200" b="1" dirty="0">
              <a:cs typeface="Helvetica" panose="020B0604020202020204" pitchFamily="34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AD9C72F-6FCA-4679-869E-189B55CCDE7C}"/>
              </a:ext>
            </a:extLst>
          </p:cNvPr>
          <p:cNvSpPr txBox="1"/>
          <p:nvPr/>
        </p:nvSpPr>
        <p:spPr>
          <a:xfrm>
            <a:off x="731526" y="4284402"/>
            <a:ext cx="14438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Heart disease?</a:t>
            </a:r>
            <a:endParaRPr lang="en-IN" sz="1400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AA83A25-9EC2-4AB1-BBDA-8E7AFB49C5C3}"/>
              </a:ext>
            </a:extLst>
          </p:cNvPr>
          <p:cNvSpPr txBox="1"/>
          <p:nvPr/>
        </p:nvSpPr>
        <p:spPr>
          <a:xfrm>
            <a:off x="553202" y="5284140"/>
            <a:ext cx="1800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Classification</a:t>
            </a:r>
            <a:endParaRPr lang="en-IN" b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1ADCF1DA-F57E-47BE-8080-8BF2FA77363C}"/>
              </a:ext>
            </a:extLst>
          </p:cNvPr>
          <p:cNvSpPr txBox="1"/>
          <p:nvPr/>
        </p:nvSpPr>
        <p:spPr>
          <a:xfrm>
            <a:off x="2903587" y="5266364"/>
            <a:ext cx="1800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Regression</a:t>
            </a:r>
            <a:endParaRPr lang="en-IN" b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FCAD279-9901-429F-BCF2-9E03C725D7D0}"/>
              </a:ext>
            </a:extLst>
          </p:cNvPr>
          <p:cNvSpPr txBox="1"/>
          <p:nvPr/>
        </p:nvSpPr>
        <p:spPr>
          <a:xfrm>
            <a:off x="5333793" y="5248441"/>
            <a:ext cx="1800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Clustering</a:t>
            </a:r>
            <a:endParaRPr lang="en-IN" b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A0D8C054-1DA9-4FCA-8E83-C649ACD3EC89}"/>
              </a:ext>
            </a:extLst>
          </p:cNvPr>
          <p:cNvSpPr txBox="1"/>
          <p:nvPr/>
        </p:nvSpPr>
        <p:spPr>
          <a:xfrm>
            <a:off x="8298740" y="5248441"/>
            <a:ext cx="30921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Dimensionality Reduction</a:t>
            </a:r>
            <a:endParaRPr lang="en-IN" b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7583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DAC95-B2DD-442C-9498-8ACFD39A2E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0607"/>
            <a:ext cx="10515600" cy="1325563"/>
          </a:xfrm>
        </p:spPr>
        <p:txBody>
          <a:bodyPr/>
          <a:lstStyle/>
          <a:p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2. Machine Learning Process</a:t>
            </a:r>
            <a:endParaRPr lang="en-IN" b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4" name="object 4">
            <a:extLst>
              <a:ext uri="{FF2B5EF4-FFF2-40B4-BE49-F238E27FC236}">
                <a16:creationId xmlns:a16="http://schemas.microsoft.com/office/drawing/2014/main" id="{DC3B9CFD-6C29-49F3-9473-2D2A37E2ABB9}"/>
              </a:ext>
            </a:extLst>
          </p:cNvPr>
          <p:cNvGrpSpPr/>
          <p:nvPr/>
        </p:nvGrpSpPr>
        <p:grpSpPr>
          <a:xfrm>
            <a:off x="838200" y="1349570"/>
            <a:ext cx="10515600" cy="4982884"/>
            <a:chOff x="439777" y="1868327"/>
            <a:chExt cx="19224625" cy="9109710"/>
          </a:xfrm>
        </p:grpSpPr>
        <p:sp>
          <p:nvSpPr>
            <p:cNvPr id="5" name="object 5">
              <a:extLst>
                <a:ext uri="{FF2B5EF4-FFF2-40B4-BE49-F238E27FC236}">
                  <a16:creationId xmlns:a16="http://schemas.microsoft.com/office/drawing/2014/main" id="{45BB6BFC-0F5B-4147-81C0-50757E90FB54}"/>
                </a:ext>
              </a:extLst>
            </p:cNvPr>
            <p:cNvSpPr/>
            <p:nvPr/>
          </p:nvSpPr>
          <p:spPr>
            <a:xfrm>
              <a:off x="555010" y="2035739"/>
              <a:ext cx="18994755" cy="8903335"/>
            </a:xfrm>
            <a:custGeom>
              <a:avLst/>
              <a:gdLst/>
              <a:ahLst/>
              <a:cxnLst/>
              <a:rect l="l" t="t" r="r" b="b"/>
              <a:pathLst>
                <a:path w="18994755" h="8903335">
                  <a:moveTo>
                    <a:pt x="18668592" y="0"/>
                  </a:moveTo>
                  <a:lnTo>
                    <a:pt x="325473" y="0"/>
                  </a:lnTo>
                  <a:lnTo>
                    <a:pt x="260706" y="249"/>
                  </a:lnTo>
                  <a:lnTo>
                    <a:pt x="208474" y="1993"/>
                  </a:lnTo>
                  <a:lnTo>
                    <a:pt x="166987" y="6727"/>
                  </a:lnTo>
                  <a:lnTo>
                    <a:pt x="95522" y="35173"/>
                  </a:lnTo>
                  <a:lnTo>
                    <a:pt x="62066" y="62063"/>
                  </a:lnTo>
                  <a:lnTo>
                    <a:pt x="35178" y="95522"/>
                  </a:lnTo>
                  <a:lnTo>
                    <a:pt x="15950" y="134456"/>
                  </a:lnTo>
                  <a:lnTo>
                    <a:pt x="1993" y="208472"/>
                  </a:lnTo>
                  <a:lnTo>
                    <a:pt x="249" y="260706"/>
                  </a:lnTo>
                  <a:lnTo>
                    <a:pt x="0" y="325477"/>
                  </a:lnTo>
                  <a:lnTo>
                    <a:pt x="0" y="8577414"/>
                  </a:lnTo>
                  <a:lnTo>
                    <a:pt x="249" y="8642182"/>
                  </a:lnTo>
                  <a:lnTo>
                    <a:pt x="1993" y="8694414"/>
                  </a:lnTo>
                  <a:lnTo>
                    <a:pt x="6729" y="8735901"/>
                  </a:lnTo>
                  <a:lnTo>
                    <a:pt x="35178" y="8807366"/>
                  </a:lnTo>
                  <a:lnTo>
                    <a:pt x="62066" y="8840822"/>
                  </a:lnTo>
                  <a:lnTo>
                    <a:pt x="95522" y="8867710"/>
                  </a:lnTo>
                  <a:lnTo>
                    <a:pt x="134453" y="8886938"/>
                  </a:lnTo>
                  <a:lnTo>
                    <a:pt x="208474" y="8900895"/>
                  </a:lnTo>
                  <a:lnTo>
                    <a:pt x="260706" y="8902639"/>
                  </a:lnTo>
                  <a:lnTo>
                    <a:pt x="325473" y="8902889"/>
                  </a:lnTo>
                  <a:lnTo>
                    <a:pt x="18668592" y="8902889"/>
                  </a:lnTo>
                  <a:lnTo>
                    <a:pt x="18733361" y="8902639"/>
                  </a:lnTo>
                  <a:lnTo>
                    <a:pt x="18785604" y="8900895"/>
                  </a:lnTo>
                  <a:lnTo>
                    <a:pt x="18827089" y="8896160"/>
                  </a:lnTo>
                  <a:lnTo>
                    <a:pt x="18898525" y="8867710"/>
                  </a:lnTo>
                  <a:lnTo>
                    <a:pt x="18932001" y="8840822"/>
                  </a:lnTo>
                  <a:lnTo>
                    <a:pt x="18958899" y="8807366"/>
                  </a:lnTo>
                  <a:lnTo>
                    <a:pt x="18978112" y="8768434"/>
                  </a:lnTo>
                  <a:lnTo>
                    <a:pt x="18992130" y="8694414"/>
                  </a:lnTo>
                  <a:lnTo>
                    <a:pt x="18993882" y="8642182"/>
                  </a:lnTo>
                  <a:lnTo>
                    <a:pt x="18994132" y="8577414"/>
                  </a:lnTo>
                  <a:lnTo>
                    <a:pt x="18994132" y="325477"/>
                  </a:lnTo>
                  <a:lnTo>
                    <a:pt x="18993882" y="260706"/>
                  </a:lnTo>
                  <a:lnTo>
                    <a:pt x="18992130" y="208472"/>
                  </a:lnTo>
                  <a:lnTo>
                    <a:pt x="18987374" y="166986"/>
                  </a:lnTo>
                  <a:lnTo>
                    <a:pt x="18958899" y="95522"/>
                  </a:lnTo>
                  <a:lnTo>
                    <a:pt x="18932001" y="62063"/>
                  </a:lnTo>
                  <a:lnTo>
                    <a:pt x="18898525" y="35173"/>
                  </a:lnTo>
                  <a:lnTo>
                    <a:pt x="18859581" y="15947"/>
                  </a:lnTo>
                  <a:lnTo>
                    <a:pt x="18785604" y="1993"/>
                  </a:lnTo>
                  <a:lnTo>
                    <a:pt x="18733361" y="249"/>
                  </a:lnTo>
                  <a:lnTo>
                    <a:pt x="1866859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>
              <a:extLst>
                <a:ext uri="{FF2B5EF4-FFF2-40B4-BE49-F238E27FC236}">
                  <a16:creationId xmlns:a16="http://schemas.microsoft.com/office/drawing/2014/main" id="{01BE04FB-C8E7-4C9C-8E1D-B1CFA7FBF0B6}"/>
                </a:ext>
              </a:extLst>
            </p:cNvPr>
            <p:cNvSpPr/>
            <p:nvPr/>
          </p:nvSpPr>
          <p:spPr>
            <a:xfrm>
              <a:off x="439777" y="1868327"/>
              <a:ext cx="19224545" cy="910967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5284543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B4F970-070F-4795-9849-C65A297679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185" y="702010"/>
            <a:ext cx="10515600" cy="1325563"/>
          </a:xfrm>
        </p:spPr>
        <p:txBody>
          <a:bodyPr/>
          <a:lstStyle/>
          <a:p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3. Machine Learning Tools</a:t>
            </a:r>
            <a:endParaRPr lang="en-IN" b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4" name="object 4">
            <a:extLst>
              <a:ext uri="{FF2B5EF4-FFF2-40B4-BE49-F238E27FC236}">
                <a16:creationId xmlns:a16="http://schemas.microsoft.com/office/drawing/2014/main" id="{7D9B6D50-5F9D-4140-A757-3EA7F4FD1658}"/>
              </a:ext>
            </a:extLst>
          </p:cNvPr>
          <p:cNvGrpSpPr/>
          <p:nvPr/>
        </p:nvGrpSpPr>
        <p:grpSpPr>
          <a:xfrm>
            <a:off x="381334" y="2479142"/>
            <a:ext cx="11429331" cy="3999183"/>
            <a:chOff x="0" y="2412313"/>
            <a:chExt cx="20104100" cy="7034530"/>
          </a:xfrm>
        </p:grpSpPr>
        <p:sp>
          <p:nvSpPr>
            <p:cNvPr id="5" name="object 5">
              <a:extLst>
                <a:ext uri="{FF2B5EF4-FFF2-40B4-BE49-F238E27FC236}">
                  <a16:creationId xmlns:a16="http://schemas.microsoft.com/office/drawing/2014/main" id="{A632F0F0-8AD4-49CE-9FFE-0E9EB24EEF3D}"/>
                </a:ext>
              </a:extLst>
            </p:cNvPr>
            <p:cNvSpPr/>
            <p:nvPr/>
          </p:nvSpPr>
          <p:spPr>
            <a:xfrm>
              <a:off x="124626" y="2522237"/>
              <a:ext cx="19862800" cy="6814820"/>
            </a:xfrm>
            <a:custGeom>
              <a:avLst/>
              <a:gdLst/>
              <a:ahLst/>
              <a:cxnLst/>
              <a:rect l="l" t="t" r="r" b="b"/>
              <a:pathLst>
                <a:path w="19862800" h="6814820">
                  <a:moveTo>
                    <a:pt x="19538963" y="0"/>
                  </a:moveTo>
                  <a:lnTo>
                    <a:pt x="323356" y="0"/>
                  </a:lnTo>
                  <a:lnTo>
                    <a:pt x="259009" y="247"/>
                  </a:lnTo>
                  <a:lnTo>
                    <a:pt x="207117" y="1981"/>
                  </a:lnTo>
                  <a:lnTo>
                    <a:pt x="165900" y="6687"/>
                  </a:lnTo>
                  <a:lnTo>
                    <a:pt x="94900" y="34951"/>
                  </a:lnTo>
                  <a:lnTo>
                    <a:pt x="61661" y="61664"/>
                  </a:lnTo>
                  <a:lnTo>
                    <a:pt x="34948" y="94905"/>
                  </a:lnTo>
                  <a:lnTo>
                    <a:pt x="15845" y="133587"/>
                  </a:lnTo>
                  <a:lnTo>
                    <a:pt x="1980" y="207121"/>
                  </a:lnTo>
                  <a:lnTo>
                    <a:pt x="247" y="259015"/>
                  </a:lnTo>
                  <a:lnTo>
                    <a:pt x="0" y="323361"/>
                  </a:lnTo>
                  <a:lnTo>
                    <a:pt x="0" y="6491331"/>
                  </a:lnTo>
                  <a:lnTo>
                    <a:pt x="247" y="6555676"/>
                  </a:lnTo>
                  <a:lnTo>
                    <a:pt x="1980" y="6607567"/>
                  </a:lnTo>
                  <a:lnTo>
                    <a:pt x="6684" y="6648783"/>
                  </a:lnTo>
                  <a:lnTo>
                    <a:pt x="34948" y="6719781"/>
                  </a:lnTo>
                  <a:lnTo>
                    <a:pt x="61661" y="6753020"/>
                  </a:lnTo>
                  <a:lnTo>
                    <a:pt x="94900" y="6779735"/>
                  </a:lnTo>
                  <a:lnTo>
                    <a:pt x="133579" y="6798840"/>
                  </a:lnTo>
                  <a:lnTo>
                    <a:pt x="207117" y="6812702"/>
                  </a:lnTo>
                  <a:lnTo>
                    <a:pt x="259009" y="6814435"/>
                  </a:lnTo>
                  <a:lnTo>
                    <a:pt x="323356" y="6814682"/>
                  </a:lnTo>
                  <a:lnTo>
                    <a:pt x="19538963" y="6814682"/>
                  </a:lnTo>
                  <a:lnTo>
                    <a:pt x="19603301" y="6814435"/>
                  </a:lnTo>
                  <a:lnTo>
                    <a:pt x="19655203" y="6812702"/>
                  </a:lnTo>
                  <a:lnTo>
                    <a:pt x="19696443" y="6807999"/>
                  </a:lnTo>
                  <a:lnTo>
                    <a:pt x="19767450" y="6779735"/>
                  </a:lnTo>
                  <a:lnTo>
                    <a:pt x="19800682" y="6753020"/>
                  </a:lnTo>
                  <a:lnTo>
                    <a:pt x="19827396" y="6719781"/>
                  </a:lnTo>
                  <a:lnTo>
                    <a:pt x="19846493" y="6681105"/>
                  </a:lnTo>
                  <a:lnTo>
                    <a:pt x="19860327" y="6607567"/>
                  </a:lnTo>
                  <a:lnTo>
                    <a:pt x="19862057" y="6555676"/>
                  </a:lnTo>
                  <a:lnTo>
                    <a:pt x="19862304" y="6491331"/>
                  </a:lnTo>
                  <a:lnTo>
                    <a:pt x="19862304" y="323361"/>
                  </a:lnTo>
                  <a:lnTo>
                    <a:pt x="19862057" y="259015"/>
                  </a:lnTo>
                  <a:lnTo>
                    <a:pt x="19860327" y="207121"/>
                  </a:lnTo>
                  <a:lnTo>
                    <a:pt x="19855633" y="165904"/>
                  </a:lnTo>
                  <a:lnTo>
                    <a:pt x="19827396" y="94905"/>
                  </a:lnTo>
                  <a:lnTo>
                    <a:pt x="19800682" y="61664"/>
                  </a:lnTo>
                  <a:lnTo>
                    <a:pt x="19767450" y="34951"/>
                  </a:lnTo>
                  <a:lnTo>
                    <a:pt x="19728800" y="15852"/>
                  </a:lnTo>
                  <a:lnTo>
                    <a:pt x="19655203" y="1981"/>
                  </a:lnTo>
                  <a:lnTo>
                    <a:pt x="19603301" y="247"/>
                  </a:lnTo>
                  <a:lnTo>
                    <a:pt x="1953896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>
              <a:extLst>
                <a:ext uri="{FF2B5EF4-FFF2-40B4-BE49-F238E27FC236}">
                  <a16:creationId xmlns:a16="http://schemas.microsoft.com/office/drawing/2014/main" id="{39C9FC5E-3DC2-421B-AC37-8BF475553936}"/>
                </a:ext>
              </a:extLst>
            </p:cNvPr>
            <p:cNvSpPr/>
            <p:nvPr/>
          </p:nvSpPr>
          <p:spPr>
            <a:xfrm>
              <a:off x="0" y="2412313"/>
              <a:ext cx="20104099" cy="703452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6895236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7727FF-60D3-4039-A75E-4BA37C28D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4. Machine Learning Mathematics</a:t>
            </a:r>
            <a:endParaRPr lang="en-IN" b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aphicFrame>
        <p:nvGraphicFramePr>
          <p:cNvPr id="4" name="object 11">
            <a:extLst>
              <a:ext uri="{FF2B5EF4-FFF2-40B4-BE49-F238E27FC236}">
                <a16:creationId xmlns:a16="http://schemas.microsoft.com/office/drawing/2014/main" id="{2E2FF5E5-9163-43D7-846F-4CC2B22CF8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0961619"/>
              </p:ext>
            </p:extLst>
          </p:nvPr>
        </p:nvGraphicFramePr>
        <p:xfrm>
          <a:off x="838200" y="1935613"/>
          <a:ext cx="10515601" cy="414723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6048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107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sz="20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Linear</a:t>
                      </a:r>
                      <a:r>
                        <a:rPr sz="20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Algebra</a:t>
                      </a:r>
                      <a:endParaRPr sz="2000" dirty="0">
                        <a:latin typeface="Arial"/>
                        <a:cs typeface="Arial"/>
                      </a:endParaRPr>
                    </a:p>
                  </a:txBody>
                  <a:tcPr marL="0" marR="0" marT="359410" marB="0" anchor="b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575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spc="4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Matrix</a:t>
                      </a:r>
                      <a:r>
                        <a:rPr sz="20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000" b="1" spc="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Manipulation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4445" marB="0" anchor="b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412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05"/>
                        </a:spcBef>
                      </a:pPr>
                      <a:r>
                        <a:rPr sz="2000" b="1" spc="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Multivariate</a:t>
                      </a:r>
                      <a:r>
                        <a:rPr sz="20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000" b="1" spc="-1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Calculus</a:t>
                      </a:r>
                      <a:endParaRPr sz="2000" dirty="0">
                        <a:latin typeface="Arial"/>
                        <a:cs typeface="Arial"/>
                      </a:endParaRPr>
                    </a:p>
                  </a:txBody>
                  <a:tcPr marL="0" marR="0" marT="254635" marB="0" anchor="b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2017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995"/>
                        </a:spcBef>
                      </a:pPr>
                      <a:r>
                        <a:rPr sz="2000" b="1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The </a:t>
                      </a:r>
                      <a:r>
                        <a:rPr sz="20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Chain</a:t>
                      </a:r>
                      <a:r>
                        <a:rPr sz="2000" b="1" spc="-1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Rule</a:t>
                      </a:r>
                      <a:endParaRPr sz="2000" dirty="0">
                        <a:latin typeface="Arial"/>
                        <a:cs typeface="Arial"/>
                      </a:endParaRPr>
                    </a:p>
                  </a:txBody>
                  <a:tcPr marL="0" marR="0" marT="380365" marB="0" anchor="b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1559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2000" dirty="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spc="-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Probability </a:t>
                      </a:r>
                      <a:r>
                        <a:rPr sz="2000" b="1" spc="6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+</a:t>
                      </a:r>
                      <a:r>
                        <a:rPr sz="20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000" b="1" spc="-1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Distributions</a:t>
                      </a:r>
                      <a:endParaRPr sz="2000" dirty="0">
                        <a:latin typeface="Arial"/>
                        <a:cs typeface="Arial"/>
                      </a:endParaRPr>
                    </a:p>
                  </a:txBody>
                  <a:tcPr marL="0" marR="0" marT="6350" marB="0" anchor="b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25"/>
                        </a:spcBef>
                      </a:pPr>
                      <a:r>
                        <a:rPr sz="2000" b="1" spc="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Optimization</a:t>
                      </a:r>
                      <a:endParaRPr sz="2000" dirty="0">
                        <a:latin typeface="Arial"/>
                        <a:cs typeface="Arial"/>
                      </a:endParaRPr>
                    </a:p>
                  </a:txBody>
                  <a:tcPr marL="0" marR="0" marT="422275" marB="0" anchor="b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5" name="object 4">
            <a:extLst>
              <a:ext uri="{FF2B5EF4-FFF2-40B4-BE49-F238E27FC236}">
                <a16:creationId xmlns:a16="http://schemas.microsoft.com/office/drawing/2014/main" id="{10B1235C-4EFE-4EA7-82B6-2F65FED9E3B6}"/>
              </a:ext>
            </a:extLst>
          </p:cNvPr>
          <p:cNvGrpSpPr/>
          <p:nvPr/>
        </p:nvGrpSpPr>
        <p:grpSpPr>
          <a:xfrm>
            <a:off x="6827863" y="1935613"/>
            <a:ext cx="2934455" cy="4137987"/>
            <a:chOff x="10514950" y="2104648"/>
            <a:chExt cx="5659911" cy="7981258"/>
          </a:xfrm>
        </p:grpSpPr>
        <p:sp>
          <p:nvSpPr>
            <p:cNvPr id="6" name="object 5">
              <a:extLst>
                <a:ext uri="{FF2B5EF4-FFF2-40B4-BE49-F238E27FC236}">
                  <a16:creationId xmlns:a16="http://schemas.microsoft.com/office/drawing/2014/main" id="{81256723-144F-4E05-943D-FD15F5D9535C}"/>
                </a:ext>
              </a:extLst>
            </p:cNvPr>
            <p:cNvSpPr/>
            <p:nvPr/>
          </p:nvSpPr>
          <p:spPr>
            <a:xfrm>
              <a:off x="11853565" y="2104648"/>
              <a:ext cx="2982715" cy="125309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6">
              <a:extLst>
                <a:ext uri="{FF2B5EF4-FFF2-40B4-BE49-F238E27FC236}">
                  <a16:creationId xmlns:a16="http://schemas.microsoft.com/office/drawing/2014/main" id="{CA7AD150-D1ED-4500-ACE1-F2A99368F973}"/>
                </a:ext>
              </a:extLst>
            </p:cNvPr>
            <p:cNvSpPr/>
            <p:nvPr/>
          </p:nvSpPr>
          <p:spPr>
            <a:xfrm>
              <a:off x="11771473" y="3357740"/>
              <a:ext cx="3064808" cy="162732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7">
              <a:extLst>
                <a:ext uri="{FF2B5EF4-FFF2-40B4-BE49-F238E27FC236}">
                  <a16:creationId xmlns:a16="http://schemas.microsoft.com/office/drawing/2014/main" id="{D6C2D08D-E4C5-4E6A-952D-78A79F68D440}"/>
                </a:ext>
              </a:extLst>
            </p:cNvPr>
            <p:cNvSpPr/>
            <p:nvPr/>
          </p:nvSpPr>
          <p:spPr>
            <a:xfrm>
              <a:off x="12003252" y="4960557"/>
              <a:ext cx="2601250" cy="105366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8">
              <a:extLst>
                <a:ext uri="{FF2B5EF4-FFF2-40B4-BE49-F238E27FC236}">
                  <a16:creationId xmlns:a16="http://schemas.microsoft.com/office/drawing/2014/main" id="{294BE1AF-9A10-4B7B-9F50-5C169833949A}"/>
                </a:ext>
              </a:extLst>
            </p:cNvPr>
            <p:cNvSpPr/>
            <p:nvPr/>
          </p:nvSpPr>
          <p:spPr>
            <a:xfrm>
              <a:off x="10514950" y="6014221"/>
              <a:ext cx="5659911" cy="1296033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9">
              <a:extLst>
                <a:ext uri="{FF2B5EF4-FFF2-40B4-BE49-F238E27FC236}">
                  <a16:creationId xmlns:a16="http://schemas.microsoft.com/office/drawing/2014/main" id="{AB1A0849-9112-4C3F-A4C3-7568B188CA19}"/>
                </a:ext>
              </a:extLst>
            </p:cNvPr>
            <p:cNvSpPr/>
            <p:nvPr/>
          </p:nvSpPr>
          <p:spPr>
            <a:xfrm>
              <a:off x="12100158" y="7390587"/>
              <a:ext cx="2418419" cy="128011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0">
              <a:extLst>
                <a:ext uri="{FF2B5EF4-FFF2-40B4-BE49-F238E27FC236}">
                  <a16:creationId xmlns:a16="http://schemas.microsoft.com/office/drawing/2014/main" id="{E0C7ACFB-5F93-4C08-A691-B5D5808B5741}"/>
                </a:ext>
              </a:extLst>
            </p:cNvPr>
            <p:cNvSpPr/>
            <p:nvPr/>
          </p:nvSpPr>
          <p:spPr>
            <a:xfrm>
              <a:off x="12428511" y="8688535"/>
              <a:ext cx="1750732" cy="1397371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7D9771A9-56BA-4044-B75E-765F770380C2}"/>
              </a:ext>
            </a:extLst>
          </p:cNvPr>
          <p:cNvSpPr txBox="1"/>
          <p:nvPr/>
        </p:nvSpPr>
        <p:spPr>
          <a:xfrm rot="899846">
            <a:off x="8898137" y="548816"/>
            <a:ext cx="32901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Bradley Hand ITC" panose="03070402050302030203" pitchFamily="66" charset="0"/>
              </a:rPr>
              <a:t>(some of the main ones)</a:t>
            </a:r>
            <a:endParaRPr lang="en-IN" sz="2400" dirty="0">
              <a:latin typeface="Bradley Hand ITC" panose="03070402050302030203" pitchFamily="66" charset="0"/>
            </a:endParaRPr>
          </a:p>
        </p:txBody>
      </p:sp>
      <p:cxnSp>
        <p:nvCxnSpPr>
          <p:cNvPr id="14" name="Connector: Curved 13">
            <a:extLst>
              <a:ext uri="{FF2B5EF4-FFF2-40B4-BE49-F238E27FC236}">
                <a16:creationId xmlns:a16="http://schemas.microsoft.com/office/drawing/2014/main" id="{059D0E95-E360-4C7B-A51D-A7E315A1905B}"/>
              </a:ext>
            </a:extLst>
          </p:cNvPr>
          <p:cNvCxnSpPr/>
          <p:nvPr/>
        </p:nvCxnSpPr>
        <p:spPr>
          <a:xfrm rot="5400000" flipH="1" flipV="1">
            <a:off x="11284857" y="1545771"/>
            <a:ext cx="812800" cy="275772"/>
          </a:xfrm>
          <a:prstGeom prst="curvedConnector3">
            <a:avLst>
              <a:gd name="adj1" fmla="val 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51700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D20EBD-5F3E-4D9E-BE65-1E2553A2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5. Machine Learning Resources</a:t>
            </a:r>
            <a:endParaRPr lang="en-IN" b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FF6D51-0FA2-49C1-8073-3DBAC1D3789E}"/>
              </a:ext>
            </a:extLst>
          </p:cNvPr>
          <p:cNvSpPr txBox="1"/>
          <p:nvPr/>
        </p:nvSpPr>
        <p:spPr>
          <a:xfrm rot="979719">
            <a:off x="9144002" y="723664"/>
            <a:ext cx="27141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Bradley Hand ITC" panose="03070402050302030203" pitchFamily="66" charset="0"/>
              </a:rPr>
              <a:t>(where to start learning)</a:t>
            </a:r>
            <a:endParaRPr lang="en-IN" b="1" dirty="0">
              <a:latin typeface="Bradley Hand ITC" panose="03070402050302030203" pitchFamily="66" charset="0"/>
            </a:endParaRPr>
          </a:p>
        </p:txBody>
      </p:sp>
      <p:grpSp>
        <p:nvGrpSpPr>
          <p:cNvPr id="5" name="object 2">
            <a:extLst>
              <a:ext uri="{FF2B5EF4-FFF2-40B4-BE49-F238E27FC236}">
                <a16:creationId xmlns:a16="http://schemas.microsoft.com/office/drawing/2014/main" id="{B474A0B3-7211-46FD-B3D5-EF0848D441AE}"/>
              </a:ext>
            </a:extLst>
          </p:cNvPr>
          <p:cNvGrpSpPr/>
          <p:nvPr/>
        </p:nvGrpSpPr>
        <p:grpSpPr>
          <a:xfrm>
            <a:off x="1820911" y="1441484"/>
            <a:ext cx="8550178" cy="5271600"/>
            <a:chOff x="2426732" y="1693305"/>
            <a:chExt cx="15250794" cy="9402855"/>
          </a:xfrm>
        </p:grpSpPr>
        <p:sp>
          <p:nvSpPr>
            <p:cNvPr id="7" name="object 4">
              <a:extLst>
                <a:ext uri="{FF2B5EF4-FFF2-40B4-BE49-F238E27FC236}">
                  <a16:creationId xmlns:a16="http://schemas.microsoft.com/office/drawing/2014/main" id="{0DF42874-7682-427E-89F6-0036A356D651}"/>
                </a:ext>
              </a:extLst>
            </p:cNvPr>
            <p:cNvSpPr/>
            <p:nvPr/>
          </p:nvSpPr>
          <p:spPr>
            <a:xfrm>
              <a:off x="2426732" y="1856152"/>
              <a:ext cx="15250794" cy="9077325"/>
            </a:xfrm>
            <a:custGeom>
              <a:avLst/>
              <a:gdLst/>
              <a:ahLst/>
              <a:cxnLst/>
              <a:rect l="l" t="t" r="r" b="b"/>
              <a:pathLst>
                <a:path w="15250794" h="9077325">
                  <a:moveTo>
                    <a:pt x="14927294" y="0"/>
                  </a:moveTo>
                  <a:lnTo>
                    <a:pt x="323351" y="0"/>
                  </a:lnTo>
                  <a:lnTo>
                    <a:pt x="259006" y="247"/>
                  </a:lnTo>
                  <a:lnTo>
                    <a:pt x="207115" y="1981"/>
                  </a:lnTo>
                  <a:lnTo>
                    <a:pt x="165898" y="6687"/>
                  </a:lnTo>
                  <a:lnTo>
                    <a:pt x="94896" y="34955"/>
                  </a:lnTo>
                  <a:lnTo>
                    <a:pt x="61657" y="61668"/>
                  </a:lnTo>
                  <a:lnTo>
                    <a:pt x="34945" y="94906"/>
                  </a:lnTo>
                  <a:lnTo>
                    <a:pt x="15842" y="133587"/>
                  </a:lnTo>
                  <a:lnTo>
                    <a:pt x="1980" y="207125"/>
                  </a:lnTo>
                  <a:lnTo>
                    <a:pt x="247" y="259016"/>
                  </a:lnTo>
                  <a:lnTo>
                    <a:pt x="0" y="323361"/>
                  </a:lnTo>
                  <a:lnTo>
                    <a:pt x="0" y="8753799"/>
                  </a:lnTo>
                  <a:lnTo>
                    <a:pt x="247" y="8818146"/>
                  </a:lnTo>
                  <a:lnTo>
                    <a:pt x="1980" y="8870038"/>
                  </a:lnTo>
                  <a:lnTo>
                    <a:pt x="6683" y="8911256"/>
                  </a:lnTo>
                  <a:lnTo>
                    <a:pt x="34945" y="8982256"/>
                  </a:lnTo>
                  <a:lnTo>
                    <a:pt x="61657" y="9015494"/>
                  </a:lnTo>
                  <a:lnTo>
                    <a:pt x="94896" y="9042207"/>
                  </a:lnTo>
                  <a:lnTo>
                    <a:pt x="133577" y="9061310"/>
                  </a:lnTo>
                  <a:lnTo>
                    <a:pt x="207115" y="9075176"/>
                  </a:lnTo>
                  <a:lnTo>
                    <a:pt x="259006" y="9076909"/>
                  </a:lnTo>
                  <a:lnTo>
                    <a:pt x="323351" y="9077157"/>
                  </a:lnTo>
                  <a:lnTo>
                    <a:pt x="14927294" y="9077157"/>
                  </a:lnTo>
                  <a:lnTo>
                    <a:pt x="14991631" y="9076909"/>
                  </a:lnTo>
                  <a:lnTo>
                    <a:pt x="15043521" y="9075176"/>
                  </a:lnTo>
                  <a:lnTo>
                    <a:pt x="15084730" y="9070471"/>
                  </a:lnTo>
                  <a:lnTo>
                    <a:pt x="15155737" y="9042207"/>
                  </a:lnTo>
                  <a:lnTo>
                    <a:pt x="15189000" y="9015494"/>
                  </a:lnTo>
                  <a:lnTo>
                    <a:pt x="15215726" y="8982256"/>
                  </a:lnTo>
                  <a:lnTo>
                    <a:pt x="15234824" y="8943577"/>
                  </a:lnTo>
                  <a:lnTo>
                    <a:pt x="15248658" y="8870038"/>
                  </a:lnTo>
                  <a:lnTo>
                    <a:pt x="15250388" y="8818146"/>
                  </a:lnTo>
                  <a:lnTo>
                    <a:pt x="15250635" y="8753799"/>
                  </a:lnTo>
                  <a:lnTo>
                    <a:pt x="15250635" y="323361"/>
                  </a:lnTo>
                  <a:lnTo>
                    <a:pt x="15250388" y="259016"/>
                  </a:lnTo>
                  <a:lnTo>
                    <a:pt x="15248658" y="207125"/>
                  </a:lnTo>
                  <a:lnTo>
                    <a:pt x="15243964" y="165909"/>
                  </a:lnTo>
                  <a:lnTo>
                    <a:pt x="15215726" y="94906"/>
                  </a:lnTo>
                  <a:lnTo>
                    <a:pt x="15189000" y="61668"/>
                  </a:lnTo>
                  <a:lnTo>
                    <a:pt x="15155737" y="34955"/>
                  </a:lnTo>
                  <a:lnTo>
                    <a:pt x="15117026" y="15852"/>
                  </a:lnTo>
                  <a:lnTo>
                    <a:pt x="15043521" y="1981"/>
                  </a:lnTo>
                  <a:lnTo>
                    <a:pt x="14991631" y="247"/>
                  </a:lnTo>
                  <a:lnTo>
                    <a:pt x="1492729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5">
              <a:extLst>
                <a:ext uri="{FF2B5EF4-FFF2-40B4-BE49-F238E27FC236}">
                  <a16:creationId xmlns:a16="http://schemas.microsoft.com/office/drawing/2014/main" id="{C2BFA909-8A39-4FA3-AB16-82CBD9C1CAC7}"/>
                </a:ext>
              </a:extLst>
            </p:cNvPr>
            <p:cNvSpPr/>
            <p:nvPr/>
          </p:nvSpPr>
          <p:spPr>
            <a:xfrm>
              <a:off x="2785255" y="1693305"/>
              <a:ext cx="14533588" cy="940285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6">
              <a:extLst>
                <a:ext uri="{FF2B5EF4-FFF2-40B4-BE49-F238E27FC236}">
                  <a16:creationId xmlns:a16="http://schemas.microsoft.com/office/drawing/2014/main" id="{BAC2C3B0-5258-42E4-A6BA-C53561D0DC5B}"/>
                </a:ext>
              </a:extLst>
            </p:cNvPr>
            <p:cNvSpPr/>
            <p:nvPr/>
          </p:nvSpPr>
          <p:spPr>
            <a:xfrm>
              <a:off x="2956203" y="2292809"/>
              <a:ext cx="5142865" cy="6906895"/>
            </a:xfrm>
            <a:custGeom>
              <a:avLst/>
              <a:gdLst/>
              <a:ahLst/>
              <a:cxnLst/>
              <a:rect l="l" t="t" r="r" b="b"/>
              <a:pathLst>
                <a:path w="5142865" h="6906895">
                  <a:moveTo>
                    <a:pt x="507119" y="0"/>
                  </a:moveTo>
                  <a:lnTo>
                    <a:pt x="4635534" y="0"/>
                  </a:lnTo>
                  <a:lnTo>
                    <a:pt x="4705117" y="115"/>
                  </a:lnTo>
                  <a:lnTo>
                    <a:pt x="4765606" y="920"/>
                  </a:lnTo>
                  <a:lnTo>
                    <a:pt x="4817828" y="3106"/>
                  </a:lnTo>
                  <a:lnTo>
                    <a:pt x="4862609" y="7363"/>
                  </a:lnTo>
                  <a:lnTo>
                    <a:pt x="4900777" y="14381"/>
                  </a:lnTo>
                  <a:lnTo>
                    <a:pt x="4982313" y="47809"/>
                  </a:lnTo>
                  <a:lnTo>
                    <a:pt x="5026227" y="78623"/>
                  </a:lnTo>
                  <a:lnTo>
                    <a:pt x="5064027" y="116422"/>
                  </a:lnTo>
                  <a:lnTo>
                    <a:pt x="5094842" y="160335"/>
                  </a:lnTo>
                  <a:lnTo>
                    <a:pt x="5117802" y="209492"/>
                  </a:lnTo>
                  <a:lnTo>
                    <a:pt x="5135287" y="280040"/>
                  </a:lnTo>
                  <a:lnTo>
                    <a:pt x="5139543" y="324822"/>
                  </a:lnTo>
                  <a:lnTo>
                    <a:pt x="5141729" y="377044"/>
                  </a:lnTo>
                  <a:lnTo>
                    <a:pt x="5142534" y="437535"/>
                  </a:lnTo>
                  <a:lnTo>
                    <a:pt x="5142649" y="507119"/>
                  </a:lnTo>
                  <a:lnTo>
                    <a:pt x="5142649" y="6399438"/>
                  </a:lnTo>
                  <a:lnTo>
                    <a:pt x="5142534" y="6469022"/>
                  </a:lnTo>
                  <a:lnTo>
                    <a:pt x="5141729" y="6529511"/>
                  </a:lnTo>
                  <a:lnTo>
                    <a:pt x="5139543" y="6581732"/>
                  </a:lnTo>
                  <a:lnTo>
                    <a:pt x="5135287" y="6626514"/>
                  </a:lnTo>
                  <a:lnTo>
                    <a:pt x="5128270" y="6664681"/>
                  </a:lnTo>
                  <a:lnTo>
                    <a:pt x="5094842" y="6746222"/>
                  </a:lnTo>
                  <a:lnTo>
                    <a:pt x="5064027" y="6790136"/>
                  </a:lnTo>
                  <a:lnTo>
                    <a:pt x="5026227" y="6827934"/>
                  </a:lnTo>
                  <a:lnTo>
                    <a:pt x="4982313" y="6858748"/>
                  </a:lnTo>
                  <a:lnTo>
                    <a:pt x="4933158" y="6881706"/>
                  </a:lnTo>
                  <a:lnTo>
                    <a:pt x="4862609" y="6899191"/>
                  </a:lnTo>
                  <a:lnTo>
                    <a:pt x="4817828" y="6903448"/>
                  </a:lnTo>
                  <a:lnTo>
                    <a:pt x="4765606" y="6905633"/>
                  </a:lnTo>
                  <a:lnTo>
                    <a:pt x="4705117" y="6906439"/>
                  </a:lnTo>
                  <a:lnTo>
                    <a:pt x="4635534" y="6906554"/>
                  </a:lnTo>
                  <a:lnTo>
                    <a:pt x="507119" y="6906554"/>
                  </a:lnTo>
                  <a:lnTo>
                    <a:pt x="437535" y="6906439"/>
                  </a:lnTo>
                  <a:lnTo>
                    <a:pt x="377044" y="6905633"/>
                  </a:lnTo>
                  <a:lnTo>
                    <a:pt x="324822" y="6903448"/>
                  </a:lnTo>
                  <a:lnTo>
                    <a:pt x="280040" y="6899191"/>
                  </a:lnTo>
                  <a:lnTo>
                    <a:pt x="241872" y="6892174"/>
                  </a:lnTo>
                  <a:lnTo>
                    <a:pt x="160335" y="6858748"/>
                  </a:lnTo>
                  <a:lnTo>
                    <a:pt x="116422" y="6827934"/>
                  </a:lnTo>
                  <a:lnTo>
                    <a:pt x="78623" y="6790136"/>
                  </a:lnTo>
                  <a:lnTo>
                    <a:pt x="47809" y="6746222"/>
                  </a:lnTo>
                  <a:lnTo>
                    <a:pt x="24851" y="6697063"/>
                  </a:lnTo>
                  <a:lnTo>
                    <a:pt x="7363" y="6626514"/>
                  </a:lnTo>
                  <a:lnTo>
                    <a:pt x="3106" y="6581732"/>
                  </a:lnTo>
                  <a:lnTo>
                    <a:pt x="920" y="6529511"/>
                  </a:lnTo>
                  <a:lnTo>
                    <a:pt x="115" y="6469022"/>
                  </a:lnTo>
                  <a:lnTo>
                    <a:pt x="0" y="6399438"/>
                  </a:lnTo>
                  <a:lnTo>
                    <a:pt x="0" y="507119"/>
                  </a:lnTo>
                  <a:lnTo>
                    <a:pt x="115" y="437535"/>
                  </a:lnTo>
                  <a:lnTo>
                    <a:pt x="920" y="377044"/>
                  </a:lnTo>
                  <a:lnTo>
                    <a:pt x="3106" y="324822"/>
                  </a:lnTo>
                  <a:lnTo>
                    <a:pt x="7363" y="280040"/>
                  </a:lnTo>
                  <a:lnTo>
                    <a:pt x="14381" y="241872"/>
                  </a:lnTo>
                  <a:lnTo>
                    <a:pt x="47809" y="160335"/>
                  </a:lnTo>
                  <a:lnTo>
                    <a:pt x="78623" y="116422"/>
                  </a:lnTo>
                  <a:lnTo>
                    <a:pt x="116422" y="78623"/>
                  </a:lnTo>
                  <a:lnTo>
                    <a:pt x="160335" y="47809"/>
                  </a:lnTo>
                  <a:lnTo>
                    <a:pt x="209492" y="24851"/>
                  </a:lnTo>
                  <a:lnTo>
                    <a:pt x="280040" y="7363"/>
                  </a:lnTo>
                  <a:lnTo>
                    <a:pt x="324822" y="3106"/>
                  </a:lnTo>
                  <a:lnTo>
                    <a:pt x="377044" y="920"/>
                  </a:lnTo>
                  <a:lnTo>
                    <a:pt x="437535" y="115"/>
                  </a:lnTo>
                  <a:lnTo>
                    <a:pt x="507119" y="0"/>
                  </a:lnTo>
                  <a:close/>
                </a:path>
              </a:pathLst>
            </a:custGeom>
            <a:ln w="62825">
              <a:solidFill>
                <a:srgbClr val="18E7CF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424C076E-6DCB-453C-BAE3-A8C6A85A34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2043" b="22438"/>
          <a:stretch/>
        </p:blipFill>
        <p:spPr>
          <a:xfrm>
            <a:off x="2197963" y="4195027"/>
            <a:ext cx="841828" cy="107414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F75D5CB-1B54-441A-827F-C4838A7135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2043" b="22438"/>
          <a:stretch/>
        </p:blipFill>
        <p:spPr>
          <a:xfrm>
            <a:off x="6047460" y="5418728"/>
            <a:ext cx="841828" cy="1074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1377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4B460DD-518B-46DB-A227-B1C992951FD2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6064A9-CFF4-4940-B75C-5D34FE38EF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7990" y="365125"/>
            <a:ext cx="10515600" cy="1325563"/>
          </a:xfrm>
        </p:spPr>
        <p:txBody>
          <a:bodyPr/>
          <a:lstStyle/>
          <a:p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Starting Through……</a:t>
            </a:r>
            <a:endParaRPr lang="en-IN" b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53DBA9-71D9-4414-A3C8-08B8E7209C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1738312" cy="17383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34AA8F1-1B32-4B7B-996F-70E02F839B58}"/>
              </a:ext>
            </a:extLst>
          </p:cNvPr>
          <p:cNvSpPr txBox="1"/>
          <p:nvPr/>
        </p:nvSpPr>
        <p:spPr>
          <a:xfrm>
            <a:off x="634922" y="3557912"/>
            <a:ext cx="2144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3 Stars in </a:t>
            </a:r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  <a:hlinkClick r:id="rId4"/>
              </a:rPr>
              <a:t>Python</a:t>
            </a:r>
            <a:endParaRPr lang="en-IN" b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6F781B03-7E12-462D-87D2-CACD0520BCDA}"/>
              </a:ext>
            </a:extLst>
          </p:cNvPr>
          <p:cNvSpPr/>
          <p:nvPr/>
        </p:nvSpPr>
        <p:spPr>
          <a:xfrm>
            <a:off x="2743202" y="2566735"/>
            <a:ext cx="295025" cy="160785"/>
          </a:xfrm>
          <a:prstGeom prst="rightArrow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B50C7A4-8DAF-43DE-B22D-4B5DC1ABDB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3825" y="4342347"/>
            <a:ext cx="2617261" cy="1408959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BF2314B-07F5-4D3A-8B16-D663A18466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8513" y="1980948"/>
            <a:ext cx="1306907" cy="130690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35C1A3F-F015-458B-8721-E09DB722761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4917" y="1993673"/>
            <a:ext cx="1306907" cy="130690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5A3D923-A4CD-4AAF-94AE-B4BB30C07F2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4917" y="4339719"/>
            <a:ext cx="1882116" cy="141158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2ABDFC4-A3EC-4985-9FF2-5DAAFFDBC35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3825" y="1993673"/>
            <a:ext cx="2617261" cy="1241980"/>
          </a:xfrm>
          <a:prstGeom prst="rect">
            <a:avLst/>
          </a:prstGeom>
        </p:spPr>
      </p:pic>
      <p:sp>
        <p:nvSpPr>
          <p:cNvPr id="19" name="Arrow: Right 18">
            <a:extLst>
              <a:ext uri="{FF2B5EF4-FFF2-40B4-BE49-F238E27FC236}">
                <a16:creationId xmlns:a16="http://schemas.microsoft.com/office/drawing/2014/main" id="{F4800967-B1AB-4874-83A7-0EC81FA46409}"/>
              </a:ext>
            </a:extLst>
          </p:cNvPr>
          <p:cNvSpPr/>
          <p:nvPr/>
        </p:nvSpPr>
        <p:spPr>
          <a:xfrm>
            <a:off x="6095999" y="2559844"/>
            <a:ext cx="295025" cy="160785"/>
          </a:xfrm>
          <a:prstGeom prst="rightArrow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Arrow: Down 19">
            <a:extLst>
              <a:ext uri="{FF2B5EF4-FFF2-40B4-BE49-F238E27FC236}">
                <a16:creationId xmlns:a16="http://schemas.microsoft.com/office/drawing/2014/main" id="{FC3B4ED4-F284-43A2-93B3-474B2909965B}"/>
              </a:ext>
            </a:extLst>
          </p:cNvPr>
          <p:cNvSpPr/>
          <p:nvPr/>
        </p:nvSpPr>
        <p:spPr>
          <a:xfrm>
            <a:off x="7813598" y="3429000"/>
            <a:ext cx="169260" cy="678543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A60E3B75-6DF2-4170-A056-7D6132F4ADB2}"/>
              </a:ext>
            </a:extLst>
          </p:cNvPr>
          <p:cNvSpPr/>
          <p:nvPr/>
        </p:nvSpPr>
        <p:spPr>
          <a:xfrm rot="10800000">
            <a:off x="5708450" y="4992535"/>
            <a:ext cx="295025" cy="160785"/>
          </a:xfrm>
          <a:prstGeom prst="rightArrow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620D597-1959-4C92-9352-695DB0B7FDE0}"/>
              </a:ext>
            </a:extLst>
          </p:cNvPr>
          <p:cNvSpPr txBox="1"/>
          <p:nvPr/>
        </p:nvSpPr>
        <p:spPr>
          <a:xfrm>
            <a:off x="2859999" y="3429000"/>
            <a:ext cx="3753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  <a:hlinkClick r:id="rId10"/>
              </a:rPr>
              <a:t>NumPy</a:t>
            </a:r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 for handling values and </a:t>
            </a:r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  <a:hlinkClick r:id="rId11"/>
              </a:rPr>
              <a:t>Pandas</a:t>
            </a:r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 for handling </a:t>
            </a:r>
            <a:r>
              <a:rPr lang="en-US" b="1" dirty="0" err="1">
                <a:latin typeface="Helvetica" panose="020B0604020202020204" pitchFamily="34" charset="0"/>
                <a:cs typeface="Helvetica" panose="020B0604020202020204" pitchFamily="34" charset="0"/>
              </a:rPr>
              <a:t>DataFrames</a:t>
            </a:r>
            <a:endParaRPr lang="en-IN" b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ECC92BC-E72E-423C-BD0E-59D1DB54C66E}"/>
              </a:ext>
            </a:extLst>
          </p:cNvPr>
          <p:cNvSpPr txBox="1"/>
          <p:nvPr/>
        </p:nvSpPr>
        <p:spPr>
          <a:xfrm>
            <a:off x="9231086" y="2222060"/>
            <a:ext cx="29030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  <a:hlinkClick r:id="rId12"/>
              </a:rPr>
              <a:t>Matplotlib</a:t>
            </a:r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 to plot </a:t>
            </a:r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  <a:hlinkClick r:id="rId13"/>
              </a:rPr>
              <a:t>graphs</a:t>
            </a:r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 and visualize figures and shapes</a:t>
            </a:r>
            <a:endParaRPr lang="en-IN" b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34DE638-30CA-4004-9E37-E2EF5BCB5EC6}"/>
              </a:ext>
            </a:extLst>
          </p:cNvPr>
          <p:cNvSpPr txBox="1"/>
          <p:nvPr/>
        </p:nvSpPr>
        <p:spPr>
          <a:xfrm>
            <a:off x="9231086" y="4261996"/>
            <a:ext cx="290309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Helvetica" panose="020B0604020202020204" pitchFamily="34" charset="0"/>
                <a:cs typeface="Helvetica" panose="020B0604020202020204" pitchFamily="34" charset="0"/>
                <a:hlinkClick r:id="rId14"/>
              </a:rPr>
              <a:t>Scikit Learn</a:t>
            </a:r>
            <a:r>
              <a:rPr lang="en-US" sz="1600" b="1" dirty="0">
                <a:latin typeface="Helvetica" panose="020B0604020202020204" pitchFamily="34" charset="0"/>
                <a:cs typeface="Helvetica" panose="020B0604020202020204" pitchFamily="34" charset="0"/>
              </a:rPr>
              <a:t> to use the built in algorithms for Classification, Regression, Clustering, Dimensionality reduction, Model selection, Preprocessing</a:t>
            </a:r>
            <a:endParaRPr lang="en-IN" sz="1600" b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F0157AC-09AD-4C53-9753-8F8580A1AC2A}"/>
              </a:ext>
            </a:extLst>
          </p:cNvPr>
          <p:cNvSpPr txBox="1"/>
          <p:nvPr/>
        </p:nvSpPr>
        <p:spPr>
          <a:xfrm>
            <a:off x="169242" y="4472763"/>
            <a:ext cx="30177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latin typeface="Helvetica" panose="020B0604020202020204" pitchFamily="34" charset="0"/>
                <a:cs typeface="Helvetica" panose="020B0604020202020204" pitchFamily="34" charset="0"/>
                <a:hlinkClick r:id="rId15"/>
              </a:rPr>
              <a:t>Tensorflow</a:t>
            </a:r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  <a:hlinkClick r:id="rId15"/>
              </a:rPr>
              <a:t> 2.0</a:t>
            </a:r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 for building Neural Networks, Pre Processing Complex Data, and Result Analysis</a:t>
            </a:r>
            <a:endParaRPr lang="en-IN" b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79156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96682D4F-1D1F-4E04-B03C-AEDED1180575}"/>
              </a:ext>
            </a:extLst>
          </p:cNvPr>
          <p:cNvSpPr/>
          <p:nvPr/>
        </p:nvSpPr>
        <p:spPr>
          <a:xfrm>
            <a:off x="362857" y="489855"/>
            <a:ext cx="5849257" cy="5878287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A862EE0-265B-4A66-81CF-5995353C0FED}"/>
              </a:ext>
            </a:extLst>
          </p:cNvPr>
          <p:cNvSpPr/>
          <p:nvPr/>
        </p:nvSpPr>
        <p:spPr>
          <a:xfrm>
            <a:off x="1086757" y="1912257"/>
            <a:ext cx="4455886" cy="4455886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0F78859-036E-40B2-878C-55EF7FB7C69B}"/>
              </a:ext>
            </a:extLst>
          </p:cNvPr>
          <p:cNvSpPr/>
          <p:nvPr/>
        </p:nvSpPr>
        <p:spPr>
          <a:xfrm>
            <a:off x="1756228" y="3251200"/>
            <a:ext cx="3116943" cy="3116943"/>
          </a:xfrm>
          <a:prstGeom prst="ellipse">
            <a:avLst/>
          </a:prstGeom>
          <a:solidFill>
            <a:srgbClr val="DE7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7E6693F0-ED89-4A8A-BE2F-7E0703BDC60F}"/>
              </a:ext>
            </a:extLst>
          </p:cNvPr>
          <p:cNvSpPr/>
          <p:nvPr/>
        </p:nvSpPr>
        <p:spPr>
          <a:xfrm>
            <a:off x="3664857" y="1242786"/>
            <a:ext cx="5029200" cy="5054160"/>
          </a:xfrm>
          <a:prstGeom prst="ellipse">
            <a:avLst/>
          </a:prstGeom>
          <a:solidFill>
            <a:schemeClr val="tx1">
              <a:lumMod val="75000"/>
              <a:alpha val="6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CC8125E-742F-4FC7-987F-8F994860FEAF}"/>
              </a:ext>
            </a:extLst>
          </p:cNvPr>
          <p:cNvSpPr txBox="1"/>
          <p:nvPr/>
        </p:nvSpPr>
        <p:spPr>
          <a:xfrm>
            <a:off x="1200153" y="1242786"/>
            <a:ext cx="22977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Helvetica" pitchFamily="2" charset="0"/>
              </a:rPr>
              <a:t>Artificial Intelligence </a:t>
            </a: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(AI)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541105-1953-4460-B9DC-24D6AF6234CA}"/>
              </a:ext>
            </a:extLst>
          </p:cNvPr>
          <p:cNvSpPr txBox="1"/>
          <p:nvPr/>
        </p:nvSpPr>
        <p:spPr>
          <a:xfrm>
            <a:off x="1625601" y="2604869"/>
            <a:ext cx="213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Machine Learning </a:t>
            </a: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(ML)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405089-0743-4F16-8F7C-4694A6FC14D9}"/>
              </a:ext>
            </a:extLst>
          </p:cNvPr>
          <p:cNvSpPr txBox="1"/>
          <p:nvPr/>
        </p:nvSpPr>
        <p:spPr>
          <a:xfrm>
            <a:off x="1836057" y="4140200"/>
            <a:ext cx="17126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Deep Learning </a:t>
            </a: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(DL)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2C5C4C-ED78-41F8-BF04-BF5BEAA7B5DC}"/>
              </a:ext>
            </a:extLst>
          </p:cNvPr>
          <p:cNvSpPr txBox="1"/>
          <p:nvPr/>
        </p:nvSpPr>
        <p:spPr>
          <a:xfrm>
            <a:off x="4147456" y="3269342"/>
            <a:ext cx="1756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Helvetica" pitchFamily="2" charset="0"/>
              </a:rPr>
              <a:t>Data Science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29E925-BEC2-4F0B-8EDF-E0A479AF4BE3}"/>
              </a:ext>
            </a:extLst>
          </p:cNvPr>
          <p:cNvSpPr txBox="1"/>
          <p:nvPr/>
        </p:nvSpPr>
        <p:spPr>
          <a:xfrm>
            <a:off x="6314620" y="3251200"/>
            <a:ext cx="22515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rgbClr val="FFFF00"/>
                </a:solidFill>
                <a:latin typeface="Helvetica" pitchFamily="2" charset="0"/>
              </a:rPr>
              <a:t>Mathematics</a:t>
            </a:r>
          </a:p>
          <a:p>
            <a:pPr algn="r"/>
            <a:r>
              <a:rPr lang="en-US" b="1" dirty="0">
                <a:solidFill>
                  <a:srgbClr val="FFFF00"/>
                </a:solidFill>
                <a:latin typeface="Helvetica" pitchFamily="2" charset="0"/>
              </a:rPr>
              <a:t>Statistics</a:t>
            </a:r>
          </a:p>
          <a:p>
            <a:pPr algn="r"/>
            <a:r>
              <a:rPr lang="en-US" b="1" dirty="0">
                <a:solidFill>
                  <a:srgbClr val="FFFF00"/>
                </a:solidFill>
                <a:latin typeface="Helvetica" pitchFamily="2" charset="0"/>
              </a:rPr>
              <a:t>Visualization</a:t>
            </a:r>
          </a:p>
          <a:p>
            <a:pPr algn="r"/>
            <a:r>
              <a:rPr lang="en-US" b="1" dirty="0">
                <a:solidFill>
                  <a:srgbClr val="FFFF00"/>
                </a:solidFill>
                <a:latin typeface="Helvetica" pitchFamily="2" charset="0"/>
              </a:rPr>
              <a:t>EDA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FFDD8E5-7B1A-47B1-964C-1EC1A63A19A5}"/>
              </a:ext>
            </a:extLst>
          </p:cNvPr>
          <p:cNvSpPr txBox="1"/>
          <p:nvPr/>
        </p:nvSpPr>
        <p:spPr>
          <a:xfrm>
            <a:off x="9202058" y="188686"/>
            <a:ext cx="2627086" cy="643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00" b="1" dirty="0">
                <a:solidFill>
                  <a:schemeClr val="bg1">
                    <a:lumMod val="50000"/>
                    <a:lumOff val="50000"/>
                  </a:schemeClr>
                </a:solidFill>
                <a:latin typeface="Helvetica" pitchFamily="2" charset="0"/>
              </a:rPr>
              <a:t>Artificial Learning</a:t>
            </a:r>
          </a:p>
          <a:p>
            <a:pPr algn="r"/>
            <a:endParaRPr lang="en-US" sz="1000" b="1" dirty="0">
              <a:solidFill>
                <a:schemeClr val="bg1">
                  <a:lumMod val="50000"/>
                  <a:lumOff val="50000"/>
                </a:schemeClr>
              </a:solidFill>
              <a:latin typeface="Helvetica" pitchFamily="2" charset="0"/>
            </a:endParaRPr>
          </a:p>
          <a:p>
            <a:pPr algn="r"/>
            <a:r>
              <a:rPr lang="en-US" sz="3200" b="1" dirty="0">
                <a:solidFill>
                  <a:schemeClr val="bg1">
                    <a:lumMod val="50000"/>
                    <a:lumOff val="50000"/>
                  </a:schemeClr>
                </a:solidFill>
                <a:latin typeface="Helvetica" pitchFamily="2" charset="0"/>
              </a:rPr>
              <a:t>v/s</a:t>
            </a:r>
          </a:p>
          <a:p>
            <a:pPr algn="r"/>
            <a:endParaRPr lang="en-US" sz="1000" b="1" dirty="0">
              <a:solidFill>
                <a:schemeClr val="bg1">
                  <a:lumMod val="50000"/>
                  <a:lumOff val="50000"/>
                </a:schemeClr>
              </a:solidFill>
              <a:latin typeface="Helvetica" pitchFamily="2" charset="0"/>
            </a:endParaRPr>
          </a:p>
          <a:p>
            <a:pPr algn="r"/>
            <a:r>
              <a:rPr lang="en-US" sz="3200" b="1" dirty="0">
                <a:solidFill>
                  <a:schemeClr val="bg1">
                    <a:lumMod val="50000"/>
                    <a:lumOff val="50000"/>
                  </a:schemeClr>
                </a:solidFill>
                <a:latin typeface="Helvetica" pitchFamily="2" charset="0"/>
              </a:rPr>
              <a:t>Machine Learning</a:t>
            </a:r>
          </a:p>
          <a:p>
            <a:pPr algn="r"/>
            <a:endParaRPr lang="en-US" sz="1000" b="1" dirty="0">
              <a:solidFill>
                <a:schemeClr val="bg1">
                  <a:lumMod val="50000"/>
                  <a:lumOff val="50000"/>
                </a:schemeClr>
              </a:solidFill>
              <a:latin typeface="Helvetica" pitchFamily="2" charset="0"/>
            </a:endParaRPr>
          </a:p>
          <a:p>
            <a:pPr algn="r"/>
            <a:r>
              <a:rPr lang="en-US" sz="3200" b="1" dirty="0">
                <a:solidFill>
                  <a:schemeClr val="bg1">
                    <a:lumMod val="50000"/>
                    <a:lumOff val="50000"/>
                  </a:schemeClr>
                </a:solidFill>
                <a:latin typeface="Helvetica" pitchFamily="2" charset="0"/>
              </a:rPr>
              <a:t>v/s</a:t>
            </a:r>
          </a:p>
          <a:p>
            <a:pPr algn="r"/>
            <a:endParaRPr lang="en-US" sz="1000" b="1" dirty="0">
              <a:solidFill>
                <a:schemeClr val="bg1">
                  <a:lumMod val="50000"/>
                  <a:lumOff val="50000"/>
                </a:schemeClr>
              </a:solidFill>
              <a:latin typeface="Helvetica" pitchFamily="2" charset="0"/>
            </a:endParaRPr>
          </a:p>
          <a:p>
            <a:pPr algn="r"/>
            <a:r>
              <a:rPr lang="en-US" sz="3200" b="1" dirty="0">
                <a:solidFill>
                  <a:schemeClr val="bg1">
                    <a:lumMod val="50000"/>
                    <a:lumOff val="50000"/>
                  </a:schemeClr>
                </a:solidFill>
                <a:latin typeface="Helvetica" pitchFamily="2" charset="0"/>
              </a:rPr>
              <a:t>Deep Learning</a:t>
            </a:r>
          </a:p>
          <a:p>
            <a:pPr algn="r"/>
            <a:endParaRPr lang="en-US" sz="1000" b="1" dirty="0">
              <a:solidFill>
                <a:schemeClr val="bg1">
                  <a:lumMod val="50000"/>
                  <a:lumOff val="50000"/>
                </a:schemeClr>
              </a:solidFill>
              <a:latin typeface="Helvetica" pitchFamily="2" charset="0"/>
            </a:endParaRPr>
          </a:p>
          <a:p>
            <a:pPr algn="r"/>
            <a:r>
              <a:rPr lang="en-US" sz="3200" b="1" dirty="0">
                <a:solidFill>
                  <a:schemeClr val="bg1">
                    <a:lumMod val="50000"/>
                    <a:lumOff val="50000"/>
                  </a:schemeClr>
                </a:solidFill>
                <a:latin typeface="Helvetica" pitchFamily="2" charset="0"/>
              </a:rPr>
              <a:t>v/s</a:t>
            </a:r>
          </a:p>
          <a:p>
            <a:pPr algn="r"/>
            <a:endParaRPr lang="en-US" sz="1000" b="1" dirty="0">
              <a:solidFill>
                <a:schemeClr val="bg1">
                  <a:lumMod val="50000"/>
                  <a:lumOff val="50000"/>
                </a:schemeClr>
              </a:solidFill>
              <a:latin typeface="Helvetica" pitchFamily="2" charset="0"/>
            </a:endParaRPr>
          </a:p>
          <a:p>
            <a:pPr algn="r"/>
            <a:r>
              <a:rPr lang="en-US" sz="3200" b="1" dirty="0">
                <a:solidFill>
                  <a:schemeClr val="bg1">
                    <a:lumMod val="50000"/>
                    <a:lumOff val="50000"/>
                  </a:schemeClr>
                </a:solidFill>
                <a:latin typeface="Helvetica" pitchFamily="2" charset="0"/>
              </a:rPr>
              <a:t>Data Science</a:t>
            </a:r>
          </a:p>
        </p:txBody>
      </p:sp>
    </p:spTree>
    <p:extLst>
      <p:ext uri="{BB962C8B-B14F-4D97-AF65-F5344CB8AC3E}">
        <p14:creationId xmlns:p14="http://schemas.microsoft.com/office/powerpoint/2010/main" val="20609276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E377BB43-0E7C-4586-B648-E558351249C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72352" y="1702752"/>
            <a:ext cx="10294620" cy="3452495"/>
          </a:xfrm>
          <a:prstGeom prst="rect">
            <a:avLst/>
          </a:prstGeom>
        </p:spPr>
        <p:txBody>
          <a:bodyPr vert="horz" wrap="square" lIns="0" tIns="349885" rIns="0" bIns="0" rtlCol="0">
            <a:spAutoFit/>
          </a:bodyPr>
          <a:lstStyle/>
          <a:p>
            <a:pPr marL="12700" marR="7620" indent="30480">
              <a:lnSpc>
                <a:spcPts val="12140"/>
              </a:lnSpc>
              <a:spcBef>
                <a:spcPts val="2755"/>
              </a:spcBef>
            </a:pPr>
            <a:r>
              <a:rPr sz="12350" b="1" spc="25" dirty="0">
                <a:solidFill>
                  <a:schemeClr val="tx1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Keep</a:t>
            </a:r>
            <a:r>
              <a:rPr sz="12350" b="1" spc="-3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2350" b="1" spc="-155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sz="12350" b="1" spc="-155" dirty="0">
                <a:solidFill>
                  <a:srgbClr val="DE74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earning</a:t>
            </a:r>
            <a:r>
              <a:rPr sz="12350" b="1" spc="-155" dirty="0">
                <a:latin typeface="Helvetica" panose="020B0604020202020204" pitchFamily="34" charset="0"/>
                <a:cs typeface="Helvetica" panose="020B0604020202020204" pitchFamily="34" charset="0"/>
              </a:rPr>
              <a:t>  </a:t>
            </a:r>
            <a:r>
              <a:rPr sz="12350" b="1" spc="25" dirty="0">
                <a:solidFill>
                  <a:schemeClr val="tx1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Keep</a:t>
            </a:r>
            <a:r>
              <a:rPr sz="12350" b="1" spc="-305" dirty="0">
                <a:solidFill>
                  <a:schemeClr val="tx1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sz="12350" b="1" spc="-95" dirty="0">
                <a:solidFill>
                  <a:schemeClr val="tx1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creating</a:t>
            </a:r>
            <a:endParaRPr sz="12350" b="1" dirty="0">
              <a:solidFill>
                <a:schemeClr val="tx1">
                  <a:lumMod val="7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1BF04121-3F19-4C53-9735-1648292D914C}"/>
              </a:ext>
            </a:extLst>
          </p:cNvPr>
          <p:cNvSpPr txBox="1"/>
          <p:nvPr/>
        </p:nvSpPr>
        <p:spPr>
          <a:xfrm rot="16200000">
            <a:off x="4038359" y="1688388"/>
            <a:ext cx="2933699" cy="54752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635"/>
              </a:lnSpc>
            </a:pPr>
            <a:r>
              <a:rPr sz="3600" b="1" spc="-75" dirty="0">
                <a:solidFill>
                  <a:srgbClr val="DE74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(machine)</a:t>
            </a:r>
            <a:endParaRPr sz="3600" dirty="0">
              <a:solidFill>
                <a:srgbClr val="DE740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08936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D58F9-A8E5-427D-B100-AD21659C70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763" y="2766218"/>
            <a:ext cx="7932541" cy="1325563"/>
          </a:xfrm>
        </p:spPr>
        <p:txBody>
          <a:bodyPr>
            <a:noAutofit/>
          </a:bodyPr>
          <a:lstStyle/>
          <a:p>
            <a:r>
              <a:rPr lang="en-US" sz="8000" b="1" dirty="0">
                <a:solidFill>
                  <a:schemeClr val="bg1">
                    <a:lumMod val="50000"/>
                    <a:lumOff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Contact Info:</a:t>
            </a:r>
            <a:endParaRPr lang="en-IN" sz="8000" b="1" dirty="0">
              <a:solidFill>
                <a:schemeClr val="bg1">
                  <a:lumMod val="50000"/>
                  <a:lumOff val="5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1B5738-E18B-4203-970B-C146A476BA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9898" y="5184601"/>
            <a:ext cx="753785" cy="756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9929393-C157-42AB-8675-22867857F3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4012" y="3875297"/>
            <a:ext cx="756000" cy="756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23AAF3B-4033-4161-AAB2-E5E842FE7D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4012" y="917398"/>
            <a:ext cx="756000" cy="756000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BE2D3D2-5369-4B34-B33F-5D0BB3F6BD1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30" t="2633" r="20070" b="8713"/>
          <a:stretch/>
        </p:blipFill>
        <p:spPr>
          <a:xfrm>
            <a:off x="7134012" y="2431110"/>
            <a:ext cx="756000" cy="67021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C33B476-27A1-4D7A-A6AC-E7755C2BB0C1}"/>
              </a:ext>
            </a:extLst>
          </p:cNvPr>
          <p:cNvSpPr txBox="1"/>
          <p:nvPr/>
        </p:nvSpPr>
        <p:spPr>
          <a:xfrm>
            <a:off x="8050304" y="1141509"/>
            <a:ext cx="36152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>
                <a:latin typeface="+mj-lt"/>
                <a:hlinkClick r:id="rId6"/>
              </a:rPr>
              <a:t>https://github.com/Ashindustry007</a:t>
            </a:r>
            <a:endParaRPr lang="en-IN" sz="1400" dirty="0">
              <a:latin typeface="+mj-lt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C4D68A6-6943-4F23-B31D-6959537BCA26}"/>
              </a:ext>
            </a:extLst>
          </p:cNvPr>
          <p:cNvSpPr txBox="1"/>
          <p:nvPr/>
        </p:nvSpPr>
        <p:spPr>
          <a:xfrm>
            <a:off x="8050302" y="4099408"/>
            <a:ext cx="36152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>
                <a:latin typeface="+mj-lt"/>
                <a:hlinkClick r:id="rId7"/>
              </a:rPr>
              <a:t>https://www.kaggle.com/ashishkumarpanda</a:t>
            </a:r>
            <a:endParaRPr lang="en-IN" sz="1400" dirty="0">
              <a:latin typeface="+mj-lt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1974C23-5B88-442E-81CD-C091FA17336B}"/>
              </a:ext>
            </a:extLst>
          </p:cNvPr>
          <p:cNvSpPr txBox="1"/>
          <p:nvPr/>
        </p:nvSpPr>
        <p:spPr>
          <a:xfrm>
            <a:off x="8050303" y="2600788"/>
            <a:ext cx="36152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>
                <a:latin typeface="+mj-lt"/>
                <a:hlinkClick r:id="rId8"/>
              </a:rPr>
              <a:t>https://www.linkedin.com/in/ashishpanda007/</a:t>
            </a:r>
            <a:endParaRPr lang="en-IN" sz="1400" dirty="0">
              <a:latin typeface="+mj-lt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819F0AA-4B33-4FD3-AA89-3F6D625F378B}"/>
              </a:ext>
            </a:extLst>
          </p:cNvPr>
          <p:cNvSpPr txBox="1"/>
          <p:nvPr/>
        </p:nvSpPr>
        <p:spPr>
          <a:xfrm>
            <a:off x="8050302" y="5408712"/>
            <a:ext cx="36152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0" i="0" dirty="0">
                <a:solidFill>
                  <a:srgbClr val="000000"/>
                </a:solidFill>
                <a:effectLst/>
                <a:latin typeface="+mj-lt"/>
                <a:hlinkClick r:id="rId9"/>
              </a:rPr>
              <a:t>https://wa.link/snuixy</a:t>
            </a:r>
            <a:endParaRPr lang="en-IN" sz="1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485192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727C9A-2DFD-45D8-B9B3-BBD1118C9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767" y="2766218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b="1" dirty="0">
                <a:latin typeface="Helvetica" pitchFamily="2" charset="0"/>
              </a:rPr>
              <a:t>What is Machine Learning?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12CC62-BC75-44B7-943F-546441C0E4FD}"/>
              </a:ext>
            </a:extLst>
          </p:cNvPr>
          <p:cNvSpPr>
            <a:spLocks noGrp="1"/>
          </p:cNvSpPr>
          <p:nvPr>
            <p:ph idx="1"/>
          </p:nvPr>
        </p:nvSpPr>
        <p:spPr>
          <a:xfrm rot="20823810">
            <a:off x="5688951" y="1047350"/>
            <a:ext cx="6143172" cy="467631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b="1" dirty="0">
                <a:latin typeface="Bradley Hand ITC" panose="03070402050302030203" pitchFamily="66" charset="0"/>
              </a:rPr>
              <a:t>(It’s </a:t>
            </a:r>
            <a:r>
              <a:rPr lang="en-US" b="1" dirty="0">
                <a:solidFill>
                  <a:srgbClr val="FF0000"/>
                </a:solidFill>
                <a:latin typeface="Bradley Hand ITC" panose="03070402050302030203" pitchFamily="66" charset="0"/>
              </a:rPr>
              <a:t>not</a:t>
            </a:r>
            <a:r>
              <a:rPr lang="en-US" b="1" dirty="0">
                <a:latin typeface="Bradley Hand ITC" panose="03070402050302030203" pitchFamily="66" charset="0"/>
              </a:rPr>
              <a:t> some magic that computer does)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5E114A1-8804-487B-9165-A8BF157C23F8}"/>
              </a:ext>
            </a:extLst>
          </p:cNvPr>
          <p:cNvSpPr txBox="1">
            <a:spLocks/>
          </p:cNvSpPr>
          <p:nvPr/>
        </p:nvSpPr>
        <p:spPr>
          <a:xfrm rot="275384">
            <a:off x="7275391" y="2784592"/>
            <a:ext cx="6143172" cy="46763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latin typeface="Bradley Hand ITC" panose="03070402050302030203" pitchFamily="66" charset="0"/>
              </a:rPr>
              <a:t>(It’s </a:t>
            </a:r>
            <a:r>
              <a:rPr lang="en-US" b="1" dirty="0">
                <a:solidFill>
                  <a:srgbClr val="FF0000"/>
                </a:solidFill>
                <a:latin typeface="Bradley Hand ITC" panose="03070402050302030203" pitchFamily="66" charset="0"/>
              </a:rPr>
              <a:t>neither</a:t>
            </a:r>
            <a:r>
              <a:rPr lang="en-US" b="1" dirty="0">
                <a:latin typeface="Bradley Hand ITC" panose="03070402050302030203" pitchFamily="66" charset="0"/>
              </a:rPr>
              <a:t> hard coded like CP)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D1286D2-5135-41CC-BF8D-8DB962F56246}"/>
              </a:ext>
            </a:extLst>
          </p:cNvPr>
          <p:cNvSpPr txBox="1">
            <a:spLocks/>
          </p:cNvSpPr>
          <p:nvPr/>
        </p:nvSpPr>
        <p:spPr>
          <a:xfrm rot="999356">
            <a:off x="5652711" y="5653993"/>
            <a:ext cx="6143172" cy="46763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latin typeface="Bradley Hand ITC" panose="03070402050302030203" pitchFamily="66" charset="0"/>
              </a:rPr>
              <a:t>(It will </a:t>
            </a:r>
            <a:r>
              <a:rPr lang="en-US" b="1" dirty="0">
                <a:solidFill>
                  <a:srgbClr val="FF0000"/>
                </a:solidFill>
                <a:latin typeface="Bradley Hand ITC" panose="03070402050302030203" pitchFamily="66" charset="0"/>
              </a:rPr>
              <a:t>never</a:t>
            </a:r>
            <a:r>
              <a:rPr lang="en-US" b="1" dirty="0">
                <a:latin typeface="Bradley Hand ITC" panose="03070402050302030203" pitchFamily="66" charset="0"/>
              </a:rPr>
              <a:t> be 100% accurate)</a:t>
            </a:r>
          </a:p>
        </p:txBody>
      </p:sp>
      <p:cxnSp>
        <p:nvCxnSpPr>
          <p:cNvPr id="7" name="Connector: Curved 6">
            <a:extLst>
              <a:ext uri="{FF2B5EF4-FFF2-40B4-BE49-F238E27FC236}">
                <a16:creationId xmlns:a16="http://schemas.microsoft.com/office/drawing/2014/main" id="{EA62EE58-6C5B-46F5-9231-7F81B26B6F3D}"/>
              </a:ext>
            </a:extLst>
          </p:cNvPr>
          <p:cNvCxnSpPr>
            <a:cxnSpLocks/>
          </p:cNvCxnSpPr>
          <p:nvPr/>
        </p:nvCxnSpPr>
        <p:spPr>
          <a:xfrm rot="10800000">
            <a:off x="4570364" y="3775941"/>
            <a:ext cx="1253389" cy="1137562"/>
          </a:xfrm>
          <a:prstGeom prst="curvedConnector3">
            <a:avLst>
              <a:gd name="adj1" fmla="val 9816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or: Curved 9">
            <a:extLst>
              <a:ext uri="{FF2B5EF4-FFF2-40B4-BE49-F238E27FC236}">
                <a16:creationId xmlns:a16="http://schemas.microsoft.com/office/drawing/2014/main" id="{91CD8DF8-C32E-4167-A06E-0AAB46878095}"/>
              </a:ext>
            </a:extLst>
          </p:cNvPr>
          <p:cNvCxnSpPr>
            <a:cxnSpLocks/>
          </p:cNvCxnSpPr>
          <p:nvPr/>
        </p:nvCxnSpPr>
        <p:spPr>
          <a:xfrm rot="10800000" flipV="1">
            <a:off x="4083728" y="1944496"/>
            <a:ext cx="1740024" cy="1110248"/>
          </a:xfrm>
          <a:prstGeom prst="curvedConnector3">
            <a:avLst>
              <a:gd name="adj1" fmla="val 102551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Curved 26">
            <a:extLst>
              <a:ext uri="{FF2B5EF4-FFF2-40B4-BE49-F238E27FC236}">
                <a16:creationId xmlns:a16="http://schemas.microsoft.com/office/drawing/2014/main" id="{802317E5-0188-40EF-862E-898553FC3124}"/>
              </a:ext>
            </a:extLst>
          </p:cNvPr>
          <p:cNvCxnSpPr>
            <a:cxnSpLocks/>
            <a:stCxn id="4" idx="1"/>
          </p:cNvCxnSpPr>
          <p:nvPr/>
        </p:nvCxnSpPr>
        <p:spPr>
          <a:xfrm rot="10800000" flipV="1">
            <a:off x="6019061" y="2772619"/>
            <a:ext cx="1266181" cy="370076"/>
          </a:xfrm>
          <a:prstGeom prst="curvedConnector3">
            <a:avLst>
              <a:gd name="adj1" fmla="val 99781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00884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797E25-D654-422D-B50B-D59528DB12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46739"/>
            <a:ext cx="12192000" cy="2582261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latin typeface="Helvetica" panose="020B0604020202020204" pitchFamily="34" charset="0"/>
                <a:cs typeface="Helvetica" panose="020B0604020202020204" pitchFamily="34" charset="0"/>
              </a:rPr>
              <a:t>Machine Learning is turning things (data) into numbers and </a:t>
            </a:r>
            <a:r>
              <a:rPr lang="en-US" sz="4000" b="1" dirty="0">
                <a:solidFill>
                  <a:srgbClr val="00FF99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finding patterns</a:t>
            </a:r>
            <a:r>
              <a:rPr lang="en-US" sz="4000" b="1" dirty="0">
                <a:latin typeface="Helvetica" panose="020B0604020202020204" pitchFamily="34" charset="0"/>
                <a:cs typeface="Helvetica" panose="020B0604020202020204" pitchFamily="34" charset="0"/>
              </a:rPr>
              <a:t> in those numbers.</a:t>
            </a:r>
            <a:endParaRPr lang="en-IN" sz="4000" b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73D7A7-F0AF-4919-AF20-42C3A15FAF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72780" y="3950563"/>
            <a:ext cx="5355454" cy="1287262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The computer does this part.</a:t>
            </a:r>
          </a:p>
          <a:p>
            <a:pPr marL="0" indent="0">
              <a:buNone/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How???</a:t>
            </a:r>
          </a:p>
          <a:p>
            <a:pPr marL="0" indent="0">
              <a:buNone/>
            </a:pPr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0" indent="0">
              <a:buNone/>
            </a:pPr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Mathematics</a:t>
            </a:r>
            <a:endParaRPr lang="en-IN" b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5" name="Connector: Curved 4">
            <a:extLst>
              <a:ext uri="{FF2B5EF4-FFF2-40B4-BE49-F238E27FC236}">
                <a16:creationId xmlns:a16="http://schemas.microsoft.com/office/drawing/2014/main" id="{4547362E-515F-43A7-868E-C91EE1DB358A}"/>
              </a:ext>
            </a:extLst>
          </p:cNvPr>
          <p:cNvCxnSpPr>
            <a:cxnSpLocks/>
          </p:cNvCxnSpPr>
          <p:nvPr/>
        </p:nvCxnSpPr>
        <p:spPr>
          <a:xfrm rot="16200000" flipV="1">
            <a:off x="6244332" y="2837524"/>
            <a:ext cx="1251752" cy="1205145"/>
          </a:xfrm>
          <a:prstGeom prst="curvedConnector3">
            <a:avLst>
              <a:gd name="adj1" fmla="val 2482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3825E75-B56B-456F-9B83-7558AC26C8D5}"/>
              </a:ext>
            </a:extLst>
          </p:cNvPr>
          <p:cNvSpPr txBox="1"/>
          <p:nvPr/>
        </p:nvSpPr>
        <p:spPr>
          <a:xfrm rot="21133885">
            <a:off x="6885083" y="5598161"/>
            <a:ext cx="53712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Bradley Hand ITC" panose="03070402050302030203" pitchFamily="66" charset="0"/>
              </a:rPr>
              <a:t>(Don’t worry, we would cover a little on this later without making it crazy boring)</a:t>
            </a:r>
            <a:endParaRPr lang="en-IN" sz="1600" b="1" dirty="0">
              <a:latin typeface="Bradley Hand ITC" panose="03070402050302030203" pitchFamily="66" charset="0"/>
            </a:endParaRPr>
          </a:p>
        </p:txBody>
      </p:sp>
      <p:cxnSp>
        <p:nvCxnSpPr>
          <p:cNvPr id="11" name="Connector: Curved 10">
            <a:extLst>
              <a:ext uri="{FF2B5EF4-FFF2-40B4-BE49-F238E27FC236}">
                <a16:creationId xmlns:a16="http://schemas.microsoft.com/office/drawing/2014/main" id="{EEA9B098-E91C-456C-A235-DBF59A77EDEA}"/>
              </a:ext>
            </a:extLst>
          </p:cNvPr>
          <p:cNvCxnSpPr>
            <a:cxnSpLocks/>
          </p:cNvCxnSpPr>
          <p:nvPr/>
        </p:nvCxnSpPr>
        <p:spPr>
          <a:xfrm rot="10800000">
            <a:off x="9081860" y="5051394"/>
            <a:ext cx="958787" cy="470518"/>
          </a:xfrm>
          <a:prstGeom prst="curvedConnector3">
            <a:avLst>
              <a:gd name="adj1" fmla="val 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78711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3B8810B0-18CC-4151-9E84-5B3FE6BC81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9028" y="-40296"/>
            <a:ext cx="12192000" cy="6706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2486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944E1441-1E8B-4F48-9ED1-4F1630C0E75A}"/>
              </a:ext>
            </a:extLst>
          </p:cNvPr>
          <p:cNvSpPr txBox="1">
            <a:spLocks/>
          </p:cNvSpPr>
          <p:nvPr/>
        </p:nvSpPr>
        <p:spPr>
          <a:xfrm>
            <a:off x="130628" y="736983"/>
            <a:ext cx="11930743" cy="9367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>
              <a:defRPr sz="6600" b="1" i="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 marR="0" lvl="0" indent="0" algn="ctr" defTabSz="91440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60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“Why use machine learning?”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92727D-7733-4B81-8A54-C54C9FCE36A4}"/>
              </a:ext>
            </a:extLst>
          </p:cNvPr>
          <p:cNvSpPr txBox="1"/>
          <p:nvPr/>
        </p:nvSpPr>
        <p:spPr>
          <a:xfrm>
            <a:off x="529388" y="2879376"/>
            <a:ext cx="683393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en-IN" sz="4400" spc="120" dirty="0">
                <a:solidFill>
                  <a:srgbClr val="FFFFFF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Good </a:t>
            </a:r>
            <a:r>
              <a:rPr lang="en-IN" sz="4400" spc="-60" dirty="0">
                <a:solidFill>
                  <a:srgbClr val="FFFFFF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reason: </a:t>
            </a:r>
            <a:r>
              <a:rPr lang="en-IN" sz="4400" strike="sngStrike" spc="-5" dirty="0">
                <a:solidFill>
                  <a:srgbClr val="FFFFFF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Why </a:t>
            </a:r>
            <a:r>
              <a:rPr lang="en-IN" sz="4400" strike="sngStrike" spc="-1245" dirty="0">
                <a:solidFill>
                  <a:srgbClr val="FFFFFF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IN" sz="4400" strike="sngStrike" spc="70" dirty="0">
                <a:solidFill>
                  <a:srgbClr val="FFFFFF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not?</a:t>
            </a:r>
            <a:endParaRPr lang="en-IN" sz="4400" strike="sngStrike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ADA643-45D9-4E14-869C-541443A34731}"/>
              </a:ext>
            </a:extLst>
          </p:cNvPr>
          <p:cNvSpPr txBox="1"/>
          <p:nvPr/>
        </p:nvSpPr>
        <p:spPr>
          <a:xfrm>
            <a:off x="529388" y="3934144"/>
            <a:ext cx="11355519" cy="11248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958080" marR="16510" indent="-4946015">
              <a:lnSpc>
                <a:spcPts val="9360"/>
              </a:lnSpc>
              <a:spcBef>
                <a:spcPts val="2175"/>
              </a:spcBef>
            </a:pPr>
            <a:r>
              <a:rPr lang="en-US" sz="4400" dirty="0">
                <a:latin typeface="Helvetica" panose="020B0604020202020204" pitchFamily="34" charset="0"/>
                <a:cs typeface="Helvetica" panose="020B0604020202020204" pitchFamily="34" charset="0"/>
              </a:rPr>
              <a:t>Better reason: Can you think of all the rules?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9DD97D8-6667-4883-8305-61EB77F9F380}"/>
              </a:ext>
            </a:extLst>
          </p:cNvPr>
          <p:cNvSpPr txBox="1"/>
          <p:nvPr/>
        </p:nvSpPr>
        <p:spPr>
          <a:xfrm rot="20900827">
            <a:off x="9143999" y="5104921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4805"/>
              </a:lnSpc>
            </a:pPr>
            <a:r>
              <a:rPr lang="en-IN" sz="3200" dirty="0">
                <a:latin typeface="Bradley Hand ITC" panose="03070402050302030203" pitchFamily="66" charset="0"/>
              </a:rPr>
              <a:t>(probably not)</a:t>
            </a:r>
          </a:p>
        </p:txBody>
      </p:sp>
    </p:spTree>
    <p:extLst>
      <p:ext uri="{BB962C8B-B14F-4D97-AF65-F5344CB8AC3E}">
        <p14:creationId xmlns:p14="http://schemas.microsoft.com/office/powerpoint/2010/main" val="4146148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03EF8-A108-4167-8E67-7B9C983D38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463" y="1231399"/>
            <a:ext cx="10888579" cy="2586622"/>
          </a:xfrm>
        </p:spPr>
        <p:txBody>
          <a:bodyPr>
            <a:noAutofit/>
          </a:bodyPr>
          <a:lstStyle/>
          <a:p>
            <a:pPr algn="just"/>
            <a:r>
              <a:rPr lang="en-US" sz="4800" b="1" dirty="0">
                <a:latin typeface="Helvetica" panose="020B0604020202020204" pitchFamily="34" charset="0"/>
                <a:cs typeface="Helvetica" panose="020B0604020202020204" pitchFamily="34" charset="0"/>
              </a:rPr>
              <a:t>If you can build a </a:t>
            </a:r>
            <a:r>
              <a:rPr lang="en-US" sz="4800" b="1" dirty="0">
                <a:solidFill>
                  <a:srgbClr val="00B0F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simple rule-based</a:t>
            </a:r>
            <a:r>
              <a:rPr lang="en-US" sz="4800" b="1" dirty="0">
                <a:latin typeface="Helvetica" panose="020B0604020202020204" pitchFamily="34" charset="0"/>
                <a:cs typeface="Helvetica" panose="020B0604020202020204" pitchFamily="34" charset="0"/>
              </a:rPr>
              <a:t>         system that doesn’t require machine  learning, do that.</a:t>
            </a:r>
            <a:endParaRPr lang="en-IN" sz="4800" b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9BDC7F5-BC98-4249-A8C8-CB3AD9099462}"/>
              </a:ext>
            </a:extLst>
          </p:cNvPr>
          <p:cNvSpPr txBox="1"/>
          <p:nvPr/>
        </p:nvSpPr>
        <p:spPr>
          <a:xfrm rot="334306">
            <a:off x="8149543" y="726392"/>
            <a:ext cx="40265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Bradley Hand ITC" panose="03070402050302030203" pitchFamily="66" charset="0"/>
              </a:rPr>
              <a:t>(maybe not very simple)</a:t>
            </a:r>
            <a:endParaRPr lang="en-IN" sz="2800" dirty="0">
              <a:latin typeface="Bradley Hand ITC" panose="03070402050302030203" pitchFamily="66" charset="0"/>
            </a:endParaRPr>
          </a:p>
        </p:txBody>
      </p:sp>
      <p:cxnSp>
        <p:nvCxnSpPr>
          <p:cNvPr id="6" name="Connector: Curved 5">
            <a:extLst>
              <a:ext uri="{FF2B5EF4-FFF2-40B4-BE49-F238E27FC236}">
                <a16:creationId xmlns:a16="http://schemas.microsoft.com/office/drawing/2014/main" id="{B0950387-A440-4A06-81AA-8FE068468281}"/>
              </a:ext>
            </a:extLst>
          </p:cNvPr>
          <p:cNvCxnSpPr/>
          <p:nvPr/>
        </p:nvCxnSpPr>
        <p:spPr>
          <a:xfrm rot="10800000" flipV="1">
            <a:off x="6882063" y="744604"/>
            <a:ext cx="1250054" cy="763353"/>
          </a:xfrm>
          <a:prstGeom prst="curvedConnector3">
            <a:avLst>
              <a:gd name="adj1" fmla="val 100049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63FF0D1-0B41-4CAE-84CA-A022F3E75223}"/>
              </a:ext>
            </a:extLst>
          </p:cNvPr>
          <p:cNvSpPr txBox="1"/>
          <p:nvPr/>
        </p:nvSpPr>
        <p:spPr>
          <a:xfrm>
            <a:off x="3143637" y="4795604"/>
            <a:ext cx="872690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Bradley Hand ITC" panose="03070402050302030203" pitchFamily="66" charset="0"/>
                <a:cs typeface="Helvetica" panose="020B0604020202020204" pitchFamily="34" charset="0"/>
              </a:rPr>
              <a:t>A wise (lazy) software engineer would always choose the simplest algorithm to go with…..</a:t>
            </a:r>
            <a:endParaRPr lang="en-IN" sz="2800" b="1" dirty="0">
              <a:latin typeface="Bradley Hand ITC" panose="03070402050302030203" pitchFamily="66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15962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F0DD54-8214-4ACE-A930-6E960AF692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148" y="365125"/>
            <a:ext cx="10515600" cy="1325563"/>
          </a:xfrm>
        </p:spPr>
        <p:txBody>
          <a:bodyPr/>
          <a:lstStyle/>
          <a:p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What machine learning is good for….?</a:t>
            </a:r>
            <a:endParaRPr lang="en-IN" b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AD8ECF-130E-4D74-B361-582559B02F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148" y="1970004"/>
            <a:ext cx="11385884" cy="3789112"/>
          </a:xfrm>
        </p:spPr>
        <p:txBody>
          <a:bodyPr/>
          <a:lstStyle/>
          <a:p>
            <a:r>
              <a:rPr lang="en-US" b="1" dirty="0">
                <a:solidFill>
                  <a:srgbClr val="66FFFF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Problems with long lists of rules </a:t>
            </a:r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– 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when the traditional approach fails, machine learning may help.</a:t>
            </a:r>
          </a:p>
          <a:p>
            <a:pPr marL="0" indent="0">
              <a:buNone/>
            </a:pPr>
            <a:endParaRPr lang="en-US" sz="8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r>
              <a:rPr lang="en-US" b="1" dirty="0">
                <a:solidFill>
                  <a:srgbClr val="66FFFF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Dynamic environments </a:t>
            </a:r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– 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machine learning can adapt (‘learn’) to new scenarios.</a:t>
            </a:r>
          </a:p>
          <a:p>
            <a:pPr marL="0" indent="0">
              <a:buNone/>
            </a:pPr>
            <a:endParaRPr lang="en-US" sz="8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r>
              <a:rPr lang="en-US" b="1" dirty="0">
                <a:solidFill>
                  <a:srgbClr val="66FFFF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Discovering insights within large collection of data </a:t>
            </a:r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– 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can you imagine trying to go through every transaction OUTR has ever hand by hand….? </a:t>
            </a:r>
          </a:p>
        </p:txBody>
      </p:sp>
    </p:spTree>
    <p:extLst>
      <p:ext uri="{BB962C8B-B14F-4D97-AF65-F5344CB8AC3E}">
        <p14:creationId xmlns:p14="http://schemas.microsoft.com/office/powerpoint/2010/main" val="36957102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41FB93D-9DA4-47ED-A063-CDB610C848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9621" y="571209"/>
            <a:ext cx="10266947" cy="571558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D7025B5-6160-4F6C-9E70-97EA04871CFF}"/>
              </a:ext>
            </a:extLst>
          </p:cNvPr>
          <p:cNvSpPr txBox="1"/>
          <p:nvPr/>
        </p:nvSpPr>
        <p:spPr>
          <a:xfrm>
            <a:off x="376989" y="2239588"/>
            <a:ext cx="20052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Bradley Hand ITC" panose="03070402050302030203" pitchFamily="66" charset="0"/>
              </a:rPr>
              <a:t>Problems with long lists of rules</a:t>
            </a:r>
            <a:endParaRPr lang="en-IN" b="1" dirty="0">
              <a:latin typeface="Bradley Hand ITC" panose="03070402050302030203" pitchFamily="66" charset="0"/>
            </a:endParaRPr>
          </a:p>
        </p:txBody>
      </p:sp>
      <p:cxnSp>
        <p:nvCxnSpPr>
          <p:cNvPr id="7" name="Connector: Curved 6">
            <a:extLst>
              <a:ext uri="{FF2B5EF4-FFF2-40B4-BE49-F238E27FC236}">
                <a16:creationId xmlns:a16="http://schemas.microsoft.com/office/drawing/2014/main" id="{C0622964-ED98-4C4D-BA1A-7444AC438FEA}"/>
              </a:ext>
            </a:extLst>
          </p:cNvPr>
          <p:cNvCxnSpPr>
            <a:cxnSpLocks/>
          </p:cNvCxnSpPr>
          <p:nvPr/>
        </p:nvCxnSpPr>
        <p:spPr>
          <a:xfrm rot="5400000">
            <a:off x="879164" y="959375"/>
            <a:ext cx="1273633" cy="1010651"/>
          </a:xfrm>
          <a:prstGeom prst="curvedConnector3">
            <a:avLst>
              <a:gd name="adj1" fmla="val -542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B38020E-B170-4679-B629-143395B8C209}"/>
              </a:ext>
            </a:extLst>
          </p:cNvPr>
          <p:cNvSpPr txBox="1"/>
          <p:nvPr/>
        </p:nvSpPr>
        <p:spPr>
          <a:xfrm>
            <a:off x="593558" y="6030116"/>
            <a:ext cx="32084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Bradley Hand ITC" panose="03070402050302030203" pitchFamily="66" charset="0"/>
              </a:rPr>
              <a:t>Dynamic environment</a:t>
            </a:r>
            <a:endParaRPr lang="en-IN" b="1" dirty="0">
              <a:latin typeface="Bradley Hand ITC" panose="03070402050302030203" pitchFamily="66" charset="0"/>
            </a:endParaRPr>
          </a:p>
        </p:txBody>
      </p:sp>
      <p:cxnSp>
        <p:nvCxnSpPr>
          <p:cNvPr id="13" name="Connector: Curved 12">
            <a:extLst>
              <a:ext uri="{FF2B5EF4-FFF2-40B4-BE49-F238E27FC236}">
                <a16:creationId xmlns:a16="http://schemas.microsoft.com/office/drawing/2014/main" id="{A991E135-1FAB-447D-87DB-14CA62302187}"/>
              </a:ext>
            </a:extLst>
          </p:cNvPr>
          <p:cNvCxnSpPr/>
          <p:nvPr/>
        </p:nvCxnSpPr>
        <p:spPr>
          <a:xfrm rot="5400000" flipH="1" flipV="1">
            <a:off x="718742" y="5232879"/>
            <a:ext cx="848516" cy="745959"/>
          </a:xfrm>
          <a:prstGeom prst="curvedConnector3">
            <a:avLst>
              <a:gd name="adj1" fmla="val 99156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CEB420E-160A-440F-A99B-FFA3DD7DAF48}"/>
              </a:ext>
            </a:extLst>
          </p:cNvPr>
          <p:cNvSpPr txBox="1"/>
          <p:nvPr/>
        </p:nvSpPr>
        <p:spPr>
          <a:xfrm rot="1393629">
            <a:off x="9538638" y="3627468"/>
            <a:ext cx="23917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Bradley Hand ITC" panose="03070402050302030203" pitchFamily="66" charset="0"/>
              </a:rPr>
              <a:t>Discovering insights within large collection od data</a:t>
            </a:r>
            <a:endParaRPr lang="en-IN" b="1" dirty="0">
              <a:latin typeface="Bradley Hand ITC" panose="03070402050302030203" pitchFamily="66" charset="0"/>
            </a:endParaRPr>
          </a:p>
        </p:txBody>
      </p:sp>
      <p:cxnSp>
        <p:nvCxnSpPr>
          <p:cNvPr id="17" name="Connector: Curved 16">
            <a:extLst>
              <a:ext uri="{FF2B5EF4-FFF2-40B4-BE49-F238E27FC236}">
                <a16:creationId xmlns:a16="http://schemas.microsoft.com/office/drawing/2014/main" id="{CCA64C46-C80D-468D-8B84-E4759D2A5638}"/>
              </a:ext>
            </a:extLst>
          </p:cNvPr>
          <p:cNvCxnSpPr/>
          <p:nvPr/>
        </p:nvCxnSpPr>
        <p:spPr>
          <a:xfrm rot="5400000" flipH="1" flipV="1">
            <a:off x="10383300" y="4755101"/>
            <a:ext cx="1091915" cy="609600"/>
          </a:xfrm>
          <a:prstGeom prst="curvedConnector3">
            <a:avLst>
              <a:gd name="adj1" fmla="val -7158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87482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1609</TotalTime>
  <Words>574</Words>
  <Application>Microsoft Office PowerPoint</Application>
  <PresentationFormat>Widescreen</PresentationFormat>
  <Paragraphs>129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9" baseType="lpstr">
      <vt:lpstr>Arial</vt:lpstr>
      <vt:lpstr>Bradley Hand ITC</vt:lpstr>
      <vt:lpstr>Calibri</vt:lpstr>
      <vt:lpstr>Calibri Light</vt:lpstr>
      <vt:lpstr>Helvetica</vt:lpstr>
      <vt:lpstr>Ink Free</vt:lpstr>
      <vt:lpstr>Times New Roman</vt:lpstr>
      <vt:lpstr>Office Theme</vt:lpstr>
      <vt:lpstr>Machine Learning Roadmap 2021</vt:lpstr>
      <vt:lpstr>PowerPoint Presentation</vt:lpstr>
      <vt:lpstr>What is Machine Learning?</vt:lpstr>
      <vt:lpstr>Machine Learning is turning things (data) into numbers and finding patterns in those numbers.</vt:lpstr>
      <vt:lpstr>PowerPoint Presentation</vt:lpstr>
      <vt:lpstr>PowerPoint Presentation</vt:lpstr>
      <vt:lpstr>If you can build a simple rule-based         system that doesn’t require machine  learning, do that.</vt:lpstr>
      <vt:lpstr>What machine learning is good for….?</vt:lpstr>
      <vt:lpstr>PowerPoint Presentation</vt:lpstr>
      <vt:lpstr>What we’re going to cover</vt:lpstr>
      <vt:lpstr>PowerPoint Presentation</vt:lpstr>
      <vt:lpstr>1. Machine Learning Problems</vt:lpstr>
      <vt:lpstr>Categories of Learning</vt:lpstr>
      <vt:lpstr>Problem Domains</vt:lpstr>
      <vt:lpstr>2. Machine Learning Process</vt:lpstr>
      <vt:lpstr>3. Machine Learning Tools</vt:lpstr>
      <vt:lpstr>4. Machine Learning Mathematics</vt:lpstr>
      <vt:lpstr>5. Machine Learning Resources</vt:lpstr>
      <vt:lpstr>Starting Through……</vt:lpstr>
      <vt:lpstr>Keep  earning  Keep creating</vt:lpstr>
      <vt:lpstr>Contact Info: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smruti acharjya</dc:creator>
  <cp:lastModifiedBy>Ashish Panda</cp:lastModifiedBy>
  <cp:revision>32</cp:revision>
  <dcterms:created xsi:type="dcterms:W3CDTF">2021-12-07T08:01:49Z</dcterms:created>
  <dcterms:modified xsi:type="dcterms:W3CDTF">2021-12-09T10:32:24Z</dcterms:modified>
</cp:coreProperties>
</file>